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8"/>
  </p:notesMasterIdLst>
  <p:sldIdLst>
    <p:sldId id="314" r:id="rId2"/>
    <p:sldId id="315" r:id="rId3"/>
    <p:sldId id="316" r:id="rId4"/>
    <p:sldId id="319" r:id="rId5"/>
    <p:sldId id="321" r:id="rId6"/>
    <p:sldId id="299" r:id="rId7"/>
    <p:sldId id="320" r:id="rId8"/>
    <p:sldId id="322" r:id="rId9"/>
    <p:sldId id="304" r:id="rId10"/>
    <p:sldId id="323" r:id="rId11"/>
    <p:sldId id="278" r:id="rId12"/>
    <p:sldId id="324" r:id="rId13"/>
    <p:sldId id="325" r:id="rId14"/>
    <p:sldId id="280" r:id="rId15"/>
    <p:sldId id="327" r:id="rId16"/>
    <p:sldId id="328" r:id="rId17"/>
    <p:sldId id="331" r:id="rId18"/>
    <p:sldId id="332" r:id="rId19"/>
    <p:sldId id="333" r:id="rId20"/>
    <p:sldId id="334" r:id="rId21"/>
    <p:sldId id="335" r:id="rId22"/>
    <p:sldId id="336" r:id="rId23"/>
    <p:sldId id="340" r:id="rId24"/>
    <p:sldId id="337" r:id="rId25"/>
    <p:sldId id="338" r:id="rId26"/>
    <p:sldId id="339" r:id="rId27"/>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9B67"/>
    <a:srgbClr val="EA4756"/>
    <a:srgbClr val="E7E7ED"/>
    <a:srgbClr val="CBCBD7"/>
    <a:srgbClr val="565670"/>
    <a:srgbClr val="259CCC"/>
    <a:srgbClr val="D1F3ED"/>
    <a:srgbClr val="2FB69C"/>
    <a:srgbClr val="DDE3D5"/>
    <a:srgbClr val="6277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8FB66C-7015-48FF-8EB8-26D0C02A6EF6}" v="8" dt="2022-03-22T09:48:26.6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005" autoAdjust="0"/>
    <p:restoredTop sz="76871" autoAdjust="0"/>
  </p:normalViewPr>
  <p:slideViewPr>
    <p:cSldViewPr snapToGrid="0">
      <p:cViewPr varScale="1">
        <p:scale>
          <a:sx n="48" d="100"/>
          <a:sy n="48" d="100"/>
        </p:scale>
        <p:origin x="732"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01A35D33-AF64-40A8-A062-FAB5FFFA6CFE}" type="datetimeFigureOut">
              <a:rPr lang="he-IL" smtClean="0"/>
              <a:t>כ"א/טבת/תשפ"ה</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524B7CE3-8E27-4ED3-A31D-93CF4BE11829}" type="slidenum">
              <a:rPr lang="he-IL" smtClean="0"/>
              <a:t>‹#›</a:t>
            </a:fld>
            <a:endParaRPr lang="he-IL"/>
          </a:p>
        </p:txBody>
      </p:sp>
    </p:spTree>
    <p:extLst>
      <p:ext uri="{BB962C8B-B14F-4D97-AF65-F5344CB8AC3E}">
        <p14:creationId xmlns:p14="http://schemas.microsoft.com/office/powerpoint/2010/main" val="146225593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search.app/GdffLGJ9Chj9nG6w5"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search.app/GdffLGJ9Chj9nG6w5"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en-IL" dirty="0"/>
          </a:p>
        </p:txBody>
      </p:sp>
      <p:sp>
        <p:nvSpPr>
          <p:cNvPr id="4" name="מציין מיקום של מספר שקופית 3"/>
          <p:cNvSpPr>
            <a:spLocks noGrp="1"/>
          </p:cNvSpPr>
          <p:nvPr>
            <p:ph type="sldNum" sz="quarter" idx="5"/>
          </p:nvPr>
        </p:nvSpPr>
        <p:spPr/>
        <p:txBody>
          <a:bodyPr/>
          <a:lstStyle/>
          <a:p>
            <a:fld id="{524B7CE3-8E27-4ED3-A31D-93CF4BE11829}" type="slidenum">
              <a:rPr lang="he-IL" smtClean="0"/>
              <a:t>1</a:t>
            </a:fld>
            <a:endParaRPr lang="he-IL"/>
          </a:p>
        </p:txBody>
      </p:sp>
    </p:spTree>
    <p:extLst>
      <p:ext uri="{BB962C8B-B14F-4D97-AF65-F5344CB8AC3E}">
        <p14:creationId xmlns:p14="http://schemas.microsoft.com/office/powerpoint/2010/main" val="42591463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spcBef>
                <a:spcPts val="1400"/>
              </a:spcBef>
              <a:spcAft>
                <a:spcPts val="1400"/>
              </a:spcAft>
            </a:pPr>
            <a:r>
              <a:rPr lang="he-IL" sz="1800" b="1" i="0" u="none" strike="noStrike" dirty="0">
                <a:solidFill>
                  <a:srgbClr val="000000"/>
                </a:solidFill>
                <a:effectLst/>
                <a:latin typeface="Calibri" panose="020F0502020204030204" pitchFamily="34" charset="0"/>
              </a:rPr>
              <a:t>הצעה לחליפה מופיעה בנספח א'. ניתן להשתמש בה או ליצור חליפה מקורית אחרת.</a:t>
            </a:r>
            <a:endParaRPr lang="he-IL" b="0" dirty="0">
              <a:effectLst/>
            </a:endParaRPr>
          </a:p>
          <a:p>
            <a:pPr algn="r" rtl="1">
              <a:spcBef>
                <a:spcPts val="1400"/>
              </a:spcBef>
              <a:spcAft>
                <a:spcPts val="1400"/>
              </a:spcAft>
            </a:pPr>
            <a:r>
              <a:rPr lang="he-IL" sz="1800" b="1" i="0" u="none" strike="noStrike" dirty="0">
                <a:solidFill>
                  <a:srgbClr val="000000"/>
                </a:solidFill>
                <a:effectLst/>
                <a:latin typeface="Calibri" panose="020F0502020204030204" pitchFamily="34" charset="0"/>
              </a:rPr>
              <a:t>נחלק</a:t>
            </a:r>
            <a:r>
              <a:rPr lang="he-IL" sz="1800" b="0" i="0" u="none" strike="noStrike" dirty="0">
                <a:solidFill>
                  <a:srgbClr val="000000"/>
                </a:solidFill>
                <a:effectLst/>
                <a:latin typeface="Calibri" panose="020F0502020204030204" pitchFamily="34" charset="0"/>
              </a:rPr>
              <a:t> את הכיתה לקבוצות קטנות. כל קבוצה תקבל דף גדול או בריסטול וחומרי יצירה, ועליה יהיה לעצב "חליפת חלל" ייחודית בעלת כוח על שיסייע לאסטרונאוטים ולאסטרונאוטיות להתמודד עם אתגרים. הכוח יכול להיות מציאותי או דמיוני (למשל: חליפה שמפזרת חום בחלל, חליפה שנותנת כוח לעוף).</a:t>
            </a:r>
            <a:endParaRPr lang="he-IL" b="0" dirty="0">
              <a:effectLst/>
            </a:endParaRPr>
          </a:p>
          <a:p>
            <a:pPr algn="r" rtl="1">
              <a:spcBef>
                <a:spcPts val="1400"/>
              </a:spcBef>
              <a:spcAft>
                <a:spcPts val="1400"/>
              </a:spcAft>
            </a:pPr>
            <a:r>
              <a:rPr lang="he-IL" sz="1800" b="1" i="0" u="none" strike="noStrike" dirty="0">
                <a:solidFill>
                  <a:srgbClr val="000000"/>
                </a:solidFill>
                <a:effectLst/>
                <a:latin typeface="Calibri" panose="020F0502020204030204" pitchFamily="34" charset="0"/>
              </a:rPr>
              <a:t>בסיום הפעילות תציג </a:t>
            </a:r>
            <a:r>
              <a:rPr lang="he-IL" sz="1800" b="0" i="0" u="none" strike="noStrike" dirty="0">
                <a:solidFill>
                  <a:srgbClr val="000000"/>
                </a:solidFill>
                <a:effectLst/>
                <a:latin typeface="Calibri" panose="020F0502020204030204" pitchFamily="34" charset="0"/>
              </a:rPr>
              <a:t>כל קבוצה את החליפה שלה ותסביר לכיתה איזה כוח מיוחד הוסיפה לחליפה ואיך הוא עוזר להתמודד עם אתגרים.</a:t>
            </a:r>
          </a:p>
          <a:p>
            <a:pPr algn="r" rtl="1">
              <a:spcBef>
                <a:spcPts val="1400"/>
              </a:spcBef>
              <a:spcAft>
                <a:spcPts val="1400"/>
              </a:spcAft>
            </a:pPr>
            <a:endParaRPr lang="he-IL" b="0" dirty="0">
              <a:effectLst/>
            </a:endParaRPr>
          </a:p>
          <a:p>
            <a:br>
              <a:rPr lang="he-IL" dirty="0"/>
            </a:br>
            <a:endParaRPr lang="en-IL" dirty="0"/>
          </a:p>
        </p:txBody>
      </p:sp>
      <p:sp>
        <p:nvSpPr>
          <p:cNvPr id="4" name="מציין מיקום של מספר שקופית 3"/>
          <p:cNvSpPr>
            <a:spLocks noGrp="1"/>
          </p:cNvSpPr>
          <p:nvPr>
            <p:ph type="sldNum" sz="quarter" idx="5"/>
          </p:nvPr>
        </p:nvSpPr>
        <p:spPr/>
        <p:txBody>
          <a:bodyPr/>
          <a:lstStyle/>
          <a:p>
            <a:fld id="{524B7CE3-8E27-4ED3-A31D-93CF4BE11829}" type="slidenum">
              <a:rPr lang="he-IL" smtClean="0"/>
              <a:t>11</a:t>
            </a:fld>
            <a:endParaRPr lang="he-IL"/>
          </a:p>
        </p:txBody>
      </p:sp>
    </p:spTree>
    <p:extLst>
      <p:ext uri="{BB962C8B-B14F-4D97-AF65-F5344CB8AC3E}">
        <p14:creationId xmlns:p14="http://schemas.microsoft.com/office/powerpoint/2010/main" val="37279694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BAD047-483B-77CF-2852-10F5D39191C6}"/>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5AD4C6A6-B724-B1DC-90BB-64FC56D481F7}"/>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88811CF8-D913-EB7A-B13B-CEB93FDF9B59}"/>
              </a:ext>
            </a:extLst>
          </p:cNvPr>
          <p:cNvSpPr>
            <a:spLocks noGrp="1"/>
          </p:cNvSpPr>
          <p:nvPr>
            <p:ph type="body" idx="1"/>
          </p:nvPr>
        </p:nvSpPr>
        <p:spPr/>
        <p:txBody>
          <a:bodyPr/>
          <a:lstStyle/>
          <a:p>
            <a:pPr algn="r" rtl="1">
              <a:spcBef>
                <a:spcPts val="1400"/>
              </a:spcBef>
              <a:spcAft>
                <a:spcPts val="1400"/>
              </a:spcAft>
            </a:pPr>
            <a:r>
              <a:rPr lang="he-IL" sz="1800" b="1" i="0" u="sng" dirty="0">
                <a:solidFill>
                  <a:srgbClr val="000000"/>
                </a:solidFill>
                <a:effectLst/>
                <a:latin typeface="Calibri" panose="020F0502020204030204" pitchFamily="34" charset="0"/>
              </a:rPr>
              <a:t>פעילות לסיום (10 דקות)</a:t>
            </a:r>
            <a:endParaRPr lang="he-IL" b="0" dirty="0">
              <a:effectLst/>
            </a:endParaRPr>
          </a:p>
          <a:p>
            <a:pPr algn="r" rtl="1">
              <a:spcBef>
                <a:spcPts val="1400"/>
              </a:spcBef>
              <a:spcAft>
                <a:spcPts val="1400"/>
              </a:spcAft>
            </a:pPr>
            <a:r>
              <a:rPr lang="he-IL" sz="1800" b="0" i="0" u="none" strike="noStrike" dirty="0">
                <a:solidFill>
                  <a:srgbClr val="000000"/>
                </a:solidFill>
                <a:effectLst/>
                <a:latin typeface="Calibri" panose="020F0502020204030204" pitchFamily="34" charset="0"/>
              </a:rPr>
              <a:t>דמיינו שהכיתה היא חללית שכולנו יושבים בה יחד. כל תלמיד ותלמידה יציינו תכונה חיובית שהם מביאים לחללית (לדוגמה: "אני עוזר לחברים", "אני יצירתית"). כשהכיתה תתמלא בתכונות חיוביות, החללית תוכל "להמריא".</a:t>
            </a:r>
            <a:endParaRPr lang="he-IL" b="0" dirty="0">
              <a:effectLst/>
            </a:endParaRPr>
          </a:p>
          <a:p>
            <a:br>
              <a:rPr lang="he-IL" dirty="0"/>
            </a:br>
            <a:endParaRPr lang="en-IL" dirty="0"/>
          </a:p>
        </p:txBody>
      </p:sp>
      <p:sp>
        <p:nvSpPr>
          <p:cNvPr id="4" name="מציין מיקום של מספר שקופית 3">
            <a:extLst>
              <a:ext uri="{FF2B5EF4-FFF2-40B4-BE49-F238E27FC236}">
                <a16:creationId xmlns:a16="http://schemas.microsoft.com/office/drawing/2014/main" id="{A45A0CB4-00BD-6367-A723-F5454493FE92}"/>
              </a:ext>
            </a:extLst>
          </p:cNvPr>
          <p:cNvSpPr>
            <a:spLocks noGrp="1"/>
          </p:cNvSpPr>
          <p:nvPr>
            <p:ph type="sldNum" sz="quarter" idx="5"/>
          </p:nvPr>
        </p:nvSpPr>
        <p:spPr/>
        <p:txBody>
          <a:bodyPr/>
          <a:lstStyle/>
          <a:p>
            <a:fld id="{524B7CE3-8E27-4ED3-A31D-93CF4BE11829}" type="slidenum">
              <a:rPr lang="he-IL" smtClean="0"/>
              <a:t>12</a:t>
            </a:fld>
            <a:endParaRPr lang="he-IL"/>
          </a:p>
        </p:txBody>
      </p:sp>
    </p:spTree>
    <p:extLst>
      <p:ext uri="{BB962C8B-B14F-4D97-AF65-F5344CB8AC3E}">
        <p14:creationId xmlns:p14="http://schemas.microsoft.com/office/powerpoint/2010/main" val="2344055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C04333-7E21-25E0-6638-71B6336E4D48}"/>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F5A78791-DC21-621A-9A41-6751098CA329}"/>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F709E39C-14B9-1909-7CC8-CE1E55FF3EBB}"/>
              </a:ext>
            </a:extLst>
          </p:cNvPr>
          <p:cNvSpPr>
            <a:spLocks noGrp="1"/>
          </p:cNvSpPr>
          <p:nvPr>
            <p:ph type="body" idx="1"/>
          </p:nvPr>
        </p:nvSpPr>
        <p:spPr/>
        <p:txBody>
          <a:bodyPr/>
          <a:lstStyle/>
          <a:p>
            <a:r>
              <a:rPr lang="he-IL" b="1" dirty="0"/>
              <a:t>חלק ד' – סיכום (5 דקות)</a:t>
            </a:r>
            <a:endParaRPr lang="en-IL" b="1" dirty="0"/>
          </a:p>
        </p:txBody>
      </p:sp>
      <p:sp>
        <p:nvSpPr>
          <p:cNvPr id="4" name="מציין מיקום של מספר שקופית 3">
            <a:extLst>
              <a:ext uri="{FF2B5EF4-FFF2-40B4-BE49-F238E27FC236}">
                <a16:creationId xmlns:a16="http://schemas.microsoft.com/office/drawing/2014/main" id="{D21AF89B-323A-45E2-43FA-5886B5C48208}"/>
              </a:ext>
            </a:extLst>
          </p:cNvPr>
          <p:cNvSpPr>
            <a:spLocks noGrp="1"/>
          </p:cNvSpPr>
          <p:nvPr>
            <p:ph type="sldNum" sz="quarter" idx="5"/>
          </p:nvPr>
        </p:nvSpPr>
        <p:spPr/>
        <p:txBody>
          <a:bodyPr/>
          <a:lstStyle/>
          <a:p>
            <a:fld id="{524B7CE3-8E27-4ED3-A31D-93CF4BE11829}" type="slidenum">
              <a:rPr lang="he-IL" smtClean="0"/>
              <a:t>13</a:t>
            </a:fld>
            <a:endParaRPr lang="he-IL"/>
          </a:p>
        </p:txBody>
      </p:sp>
    </p:spTree>
    <p:extLst>
      <p:ext uri="{BB962C8B-B14F-4D97-AF65-F5344CB8AC3E}">
        <p14:creationId xmlns:p14="http://schemas.microsoft.com/office/powerpoint/2010/main" val="9136171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1400"/>
              </a:spcBef>
              <a:spcAft>
                <a:spcPts val="1400"/>
              </a:spcAft>
              <a:buClrTx/>
              <a:buSzTx/>
              <a:buFontTx/>
              <a:buNone/>
              <a:tabLst/>
              <a:defRPr/>
            </a:pPr>
            <a:r>
              <a:rPr lang="he-IL" sz="1200" b="1" i="0" u="none" strike="noStrike" dirty="0">
                <a:solidFill>
                  <a:srgbClr val="FF0000"/>
                </a:solidFill>
                <a:effectLst/>
                <a:latin typeface="Calibri" panose="020F0502020204030204" pitchFamily="34" charset="0"/>
              </a:rPr>
              <a:t>הערת המערכת: </a:t>
            </a:r>
            <a:r>
              <a:rPr lang="he-IL" sz="1200" b="0" i="0" u="none" strike="noStrike" dirty="0">
                <a:solidFill>
                  <a:srgbClr val="FF0000"/>
                </a:solidFill>
                <a:effectLst/>
                <a:latin typeface="Calibri" panose="020F0502020204030204" pitchFamily="34" charset="0"/>
              </a:rPr>
              <a:t>להרחבת הידע בנושא החלל מומלץ להאזין </a:t>
            </a:r>
            <a:r>
              <a:rPr lang="he-IL" sz="1200" b="0" i="0" u="none" strike="noStrike" dirty="0" err="1">
                <a:solidFill>
                  <a:srgbClr val="FF0000"/>
                </a:solidFill>
                <a:effectLst/>
                <a:latin typeface="Calibri" panose="020F0502020204030204" pitchFamily="34" charset="0"/>
              </a:rPr>
              <a:t>לפודקאסט</a:t>
            </a:r>
            <a:r>
              <a:rPr lang="he-IL" sz="1200" b="0" i="0" u="none" strike="noStrike" dirty="0">
                <a:solidFill>
                  <a:srgbClr val="FF0000"/>
                </a:solidFill>
                <a:effectLst/>
                <a:latin typeface="Calibri" panose="020F0502020204030204" pitchFamily="34" charset="0"/>
              </a:rPr>
              <a:t> "סוכן חלל" של בר חיון: </a:t>
            </a:r>
            <a:r>
              <a:rPr lang="en-US" sz="1200" b="0" i="0" u="none" strike="noStrike" dirty="0">
                <a:solidFill>
                  <a:srgbClr val="1155CC"/>
                </a:solidFill>
                <a:effectLst/>
                <a:latin typeface="Calibri" panose="020F0502020204030204" pitchFamily="34" charset="0"/>
                <a:hlinkClick r:id="rId3"/>
              </a:rPr>
              <a:t>https://search.app/GdffLGJ9Chj9nG6w5</a:t>
            </a:r>
            <a:r>
              <a:rPr lang="en-US" sz="1200" b="0" i="0" u="none" strike="noStrike" dirty="0">
                <a:solidFill>
                  <a:srgbClr val="000000"/>
                </a:solidFill>
                <a:effectLst/>
                <a:latin typeface="Calibri" panose="020F0502020204030204" pitchFamily="34" charset="0"/>
              </a:rPr>
              <a:t>.</a:t>
            </a:r>
            <a:endParaRPr lang="en-US" b="0" dirty="0">
              <a:effectLst/>
            </a:endParaRPr>
          </a:p>
          <a:p>
            <a:pPr algn="r" rtl="1">
              <a:spcBef>
                <a:spcPts val="1400"/>
              </a:spcBef>
              <a:spcAft>
                <a:spcPts val="1400"/>
              </a:spcAft>
            </a:pPr>
            <a:endParaRPr lang="en-IL" dirty="0"/>
          </a:p>
        </p:txBody>
      </p:sp>
      <p:sp>
        <p:nvSpPr>
          <p:cNvPr id="4" name="מציין מיקום של מספר שקופית 3"/>
          <p:cNvSpPr>
            <a:spLocks noGrp="1"/>
          </p:cNvSpPr>
          <p:nvPr>
            <p:ph type="sldNum" sz="quarter" idx="5"/>
          </p:nvPr>
        </p:nvSpPr>
        <p:spPr/>
        <p:txBody>
          <a:bodyPr/>
          <a:lstStyle/>
          <a:p>
            <a:fld id="{524B7CE3-8E27-4ED3-A31D-93CF4BE11829}" type="slidenum">
              <a:rPr lang="he-IL" smtClean="0"/>
              <a:t>14</a:t>
            </a:fld>
            <a:endParaRPr lang="he-IL"/>
          </a:p>
        </p:txBody>
      </p:sp>
    </p:spTree>
    <p:extLst>
      <p:ext uri="{BB962C8B-B14F-4D97-AF65-F5344CB8AC3E}">
        <p14:creationId xmlns:p14="http://schemas.microsoft.com/office/powerpoint/2010/main" val="360170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59B552-9010-7A2C-DA0A-124AF4510A6C}"/>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C7745C89-8712-28A6-B72F-83E5E69C3D3E}"/>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6B8EF6B3-64F8-7483-AFCA-82B749FEB37D}"/>
              </a:ext>
            </a:extLst>
          </p:cNvPr>
          <p:cNvSpPr>
            <a:spLocks noGrp="1"/>
          </p:cNvSpPr>
          <p:nvPr>
            <p:ph type="body" idx="1"/>
          </p:nvPr>
        </p:nvSpPr>
        <p:spPr/>
        <p:txBody>
          <a:bodyPr/>
          <a:lstStyle/>
          <a:p>
            <a:pPr algn="r" rtl="1">
              <a:spcBef>
                <a:spcPts val="1400"/>
              </a:spcBef>
              <a:spcAft>
                <a:spcPts val="1400"/>
              </a:spcAft>
            </a:pPr>
            <a:r>
              <a:rPr lang="he-IL" sz="1800" b="1" i="0" u="sng" dirty="0">
                <a:solidFill>
                  <a:srgbClr val="000000"/>
                </a:solidFill>
                <a:effectLst/>
                <a:latin typeface="Calibri" panose="020F0502020204030204" pitchFamily="34" charset="0"/>
              </a:rPr>
              <a:t>קהל היעד</a:t>
            </a:r>
            <a:r>
              <a:rPr lang="he-IL" sz="1800" b="0" i="0" u="sng" dirty="0">
                <a:solidFill>
                  <a:srgbClr val="000000"/>
                </a:solidFill>
                <a:effectLst/>
                <a:latin typeface="Calibri" panose="020F0502020204030204" pitchFamily="34" charset="0"/>
              </a:rPr>
              <a:t>:</a:t>
            </a:r>
            <a:r>
              <a:rPr lang="he-IL" sz="1800" b="0" i="0" u="none" strike="noStrike" dirty="0">
                <a:solidFill>
                  <a:srgbClr val="000000"/>
                </a:solidFill>
                <a:effectLst/>
                <a:latin typeface="Calibri" panose="020F0502020204030204" pitchFamily="34" charset="0"/>
              </a:rPr>
              <a:t> כיתות ד'–ו'.</a:t>
            </a:r>
            <a:endParaRPr lang="he-IL" sz="2800" b="0" dirty="0">
              <a:effectLst/>
            </a:endParaRPr>
          </a:p>
          <a:p>
            <a:pPr algn="r" rtl="1">
              <a:spcBef>
                <a:spcPts val="1400"/>
              </a:spcBef>
              <a:spcAft>
                <a:spcPts val="1400"/>
              </a:spcAft>
            </a:pPr>
            <a:r>
              <a:rPr lang="he-IL" sz="1800" b="1" i="0" u="sng" dirty="0">
                <a:solidFill>
                  <a:srgbClr val="000000"/>
                </a:solidFill>
                <a:effectLst/>
                <a:latin typeface="Calibri" panose="020F0502020204030204" pitchFamily="34" charset="0"/>
              </a:rPr>
              <a:t>משך השיעור</a:t>
            </a:r>
            <a:r>
              <a:rPr lang="he-IL" sz="1800" b="0" i="0" u="sng" dirty="0">
                <a:solidFill>
                  <a:srgbClr val="000000"/>
                </a:solidFill>
                <a:effectLst/>
                <a:latin typeface="Calibri" panose="020F0502020204030204" pitchFamily="34" charset="0"/>
              </a:rPr>
              <a:t>:</a:t>
            </a:r>
            <a:r>
              <a:rPr lang="he-IL" sz="1800" b="0" i="0" u="none" strike="noStrike" dirty="0">
                <a:solidFill>
                  <a:srgbClr val="000000"/>
                </a:solidFill>
                <a:effectLst/>
                <a:latin typeface="Calibri" panose="020F0502020204030204" pitchFamily="34" charset="0"/>
              </a:rPr>
              <a:t> 50–60 דקות.</a:t>
            </a:r>
          </a:p>
          <a:p>
            <a:pPr algn="r" rtl="1">
              <a:spcBef>
                <a:spcPts val="1400"/>
              </a:spcBef>
              <a:spcAft>
                <a:spcPts val="1400"/>
              </a:spcAft>
            </a:pPr>
            <a:endParaRPr lang="he-IL" sz="2800" b="0" dirty="0">
              <a:effectLst/>
            </a:endParaRPr>
          </a:p>
          <a:p>
            <a:pPr algn="r" rtl="1">
              <a:spcBef>
                <a:spcPts val="1400"/>
              </a:spcBef>
              <a:spcAft>
                <a:spcPts val="1400"/>
              </a:spcAft>
            </a:pPr>
            <a:r>
              <a:rPr lang="he-IL" sz="1800" b="1" i="0" u="sng" dirty="0">
                <a:solidFill>
                  <a:srgbClr val="000000"/>
                </a:solidFill>
                <a:effectLst/>
                <a:latin typeface="Calibri" panose="020F0502020204030204" pitchFamily="34" charset="0"/>
              </a:rPr>
              <a:t>על הנושא:</a:t>
            </a:r>
            <a:endParaRPr lang="he-IL" sz="2800" b="0" dirty="0">
              <a:effectLst/>
            </a:endParaRPr>
          </a:p>
          <a:p>
            <a:pPr algn="r" rtl="1"/>
            <a:r>
              <a:rPr lang="he-IL" sz="1800" b="0" i="0" u="none" strike="noStrike" dirty="0">
                <a:solidFill>
                  <a:srgbClr val="000000"/>
                </a:solidFill>
                <a:effectLst/>
                <a:latin typeface="Calibri" panose="020F0502020204030204" pitchFamily="34" charset="0"/>
              </a:rPr>
              <a:t>שבוע החלל הישראלי מתקיים ביוזמת סוכנות החלל הישראלית במשרד החדשנות, המדע והטכנולוגיה. מטרתו של שבוע זה היא לחזק את הקשר וההזדהות של הקהל הרחב לתחום החלל ולהרחיב את העניין והסקרנות של צעירים וצעירות בפעילות החלל בישראל.</a:t>
            </a:r>
            <a:endParaRPr lang="he-IL" sz="2800" b="0" dirty="0">
              <a:effectLst/>
            </a:endParaRPr>
          </a:p>
          <a:p>
            <a:pPr algn="r" rtl="1"/>
            <a:r>
              <a:rPr lang="he-IL" sz="1800" b="0" i="0" u="none" strike="noStrike" dirty="0">
                <a:solidFill>
                  <a:srgbClr val="000000"/>
                </a:solidFill>
                <a:effectLst/>
                <a:latin typeface="Calibri" panose="020F0502020204030204" pitchFamily="34" charset="0"/>
              </a:rPr>
              <a:t>בשיעור זה נכיר את האתגרים שאיתם מתמודדים אסטרונאוטים דרך סיפור של שני אסטרונאוטים שהתמודדו עם אתגר גדול מאוד בחלל, ונראה איך הם השתמשו באומץ וביצירתיות כדי להתגבר עליו. נלמד על חליפת החלל, שמגינה על האסטרונאוטים, ונגלה כיצד היא יכולה לסמל את הכוחות וההגנות האישיות שלנו – התכונות, התמיכה והכוחות שעוזרים לנו להתמודד עם אתגרים </a:t>
            </a:r>
            <a:r>
              <a:rPr lang="he-IL" sz="1800" b="0" i="0" u="none" strike="noStrike" dirty="0" err="1">
                <a:solidFill>
                  <a:srgbClr val="000000"/>
                </a:solidFill>
                <a:effectLst/>
                <a:latin typeface="Calibri" panose="020F0502020204030204" pitchFamily="34" charset="0"/>
              </a:rPr>
              <a:t>יום־יומיים</a:t>
            </a:r>
            <a:r>
              <a:rPr lang="he-IL" sz="1800" b="0" i="0" u="none" strike="noStrike" dirty="0">
                <a:solidFill>
                  <a:srgbClr val="000000"/>
                </a:solidFill>
                <a:effectLst/>
                <a:latin typeface="Calibri" panose="020F0502020204030204" pitchFamily="34" charset="0"/>
              </a:rPr>
              <a:t>.</a:t>
            </a:r>
          </a:p>
          <a:p>
            <a:pPr algn="r" rtl="1"/>
            <a:endParaRPr lang="he-IL" sz="2800" b="0" dirty="0">
              <a:effectLst/>
            </a:endParaRPr>
          </a:p>
          <a:p>
            <a:pPr algn="r" rtl="1">
              <a:spcBef>
                <a:spcPts val="1400"/>
              </a:spcBef>
              <a:spcAft>
                <a:spcPts val="1400"/>
              </a:spcAft>
            </a:pPr>
            <a:r>
              <a:rPr lang="he-IL" sz="1800" b="1" i="0" u="sng" dirty="0">
                <a:solidFill>
                  <a:srgbClr val="000000"/>
                </a:solidFill>
                <a:effectLst/>
                <a:latin typeface="Calibri" panose="020F0502020204030204" pitchFamily="34" charset="0"/>
              </a:rPr>
              <a:t>מטרות:</a:t>
            </a:r>
            <a:endParaRPr lang="he-IL" sz="2800" b="0" dirty="0">
              <a:effectLst/>
            </a:endParaRPr>
          </a:p>
          <a:p>
            <a:pPr algn="r" rtl="1" fontAlgn="base">
              <a:spcBef>
                <a:spcPts val="1400"/>
              </a:spcBef>
              <a:buFont typeface="+mj-lt"/>
              <a:buAutoNum type="arabicPeriod"/>
            </a:pPr>
            <a:r>
              <a:rPr lang="he-IL" sz="1800" b="0" i="0" u="none" strike="noStrike" dirty="0">
                <a:solidFill>
                  <a:srgbClr val="000000"/>
                </a:solidFill>
                <a:effectLst/>
                <a:latin typeface="Calibri" panose="020F0502020204030204" pitchFamily="34" charset="0"/>
              </a:rPr>
              <a:t>היכרות עם האתגרים של החיים בחלל ועם משמעות חליפת החלל.</a:t>
            </a:r>
          </a:p>
          <a:p>
            <a:pPr algn="r" rtl="1" fontAlgn="base">
              <a:buFont typeface="+mj-lt"/>
              <a:buAutoNum type="arabicPeriod"/>
            </a:pPr>
            <a:r>
              <a:rPr lang="he-IL" sz="1800" b="0" i="0" u="none" strike="noStrike" dirty="0">
                <a:solidFill>
                  <a:srgbClr val="000000"/>
                </a:solidFill>
                <a:effectLst/>
                <a:latin typeface="Calibri" panose="020F0502020204030204" pitchFamily="34" charset="0"/>
              </a:rPr>
              <a:t>זיהוי הכוחות הפנימיים והחשיבות של סביבה תומכת, המסייעת להתמודדות עם אתגרים.</a:t>
            </a:r>
          </a:p>
          <a:p>
            <a:pPr algn="r" rtl="1" fontAlgn="base">
              <a:spcAft>
                <a:spcPts val="1400"/>
              </a:spcAft>
              <a:buFont typeface="+mj-lt"/>
              <a:buAutoNum type="arabicPeriod"/>
            </a:pPr>
            <a:r>
              <a:rPr lang="he-IL" sz="1800" b="0" i="0" u="none" strike="noStrike" dirty="0">
                <a:solidFill>
                  <a:srgbClr val="000000"/>
                </a:solidFill>
                <a:effectLst/>
                <a:latin typeface="Calibri" panose="020F0502020204030204" pitchFamily="34" charset="0"/>
              </a:rPr>
              <a:t>חיזוק שיתוף הפעולה והחשיבה היצירתית.</a:t>
            </a:r>
          </a:p>
        </p:txBody>
      </p:sp>
      <p:sp>
        <p:nvSpPr>
          <p:cNvPr id="4" name="מציין מיקום של מספר שקופית 3">
            <a:extLst>
              <a:ext uri="{FF2B5EF4-FFF2-40B4-BE49-F238E27FC236}">
                <a16:creationId xmlns:a16="http://schemas.microsoft.com/office/drawing/2014/main" id="{31F133CD-2450-4878-4D77-F30EBBC47E4B}"/>
              </a:ext>
            </a:extLst>
          </p:cNvPr>
          <p:cNvSpPr>
            <a:spLocks noGrp="1"/>
          </p:cNvSpPr>
          <p:nvPr>
            <p:ph type="sldNum" sz="quarter" idx="5"/>
          </p:nvPr>
        </p:nvSpPr>
        <p:spPr/>
        <p:txBody>
          <a:bodyPr/>
          <a:lstStyle/>
          <a:p>
            <a:fld id="{524B7CE3-8E27-4ED3-A31D-93CF4BE11829}" type="slidenum">
              <a:rPr lang="he-IL" smtClean="0"/>
              <a:t>15</a:t>
            </a:fld>
            <a:endParaRPr lang="he-IL"/>
          </a:p>
        </p:txBody>
      </p:sp>
    </p:spTree>
    <p:extLst>
      <p:ext uri="{BB962C8B-B14F-4D97-AF65-F5344CB8AC3E}">
        <p14:creationId xmlns:p14="http://schemas.microsoft.com/office/powerpoint/2010/main" val="13804862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DC1EC6-701E-D315-022E-7992255C04A1}"/>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80870699-8F77-1C2C-03F6-585A8E0FED83}"/>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7F62D10B-EFFD-6F85-17A5-18C49F64A1E1}"/>
              </a:ext>
            </a:extLst>
          </p:cNvPr>
          <p:cNvSpPr>
            <a:spLocks noGrp="1"/>
          </p:cNvSpPr>
          <p:nvPr>
            <p:ph type="body" idx="1"/>
          </p:nvPr>
        </p:nvSpPr>
        <p:spPr/>
        <p:txBody>
          <a:bodyPr/>
          <a:lstStyle/>
          <a:p>
            <a:r>
              <a:rPr lang="he-IL" b="1" dirty="0"/>
              <a:t>חלק א' - פתיחה (10 דק')</a:t>
            </a:r>
            <a:endParaRPr lang="en-IL" b="1" dirty="0"/>
          </a:p>
        </p:txBody>
      </p:sp>
      <p:sp>
        <p:nvSpPr>
          <p:cNvPr id="4" name="מציין מיקום של מספר שקופית 3">
            <a:extLst>
              <a:ext uri="{FF2B5EF4-FFF2-40B4-BE49-F238E27FC236}">
                <a16:creationId xmlns:a16="http://schemas.microsoft.com/office/drawing/2014/main" id="{70E4298D-748F-90A6-98AE-7916739A2333}"/>
              </a:ext>
            </a:extLst>
          </p:cNvPr>
          <p:cNvSpPr>
            <a:spLocks noGrp="1"/>
          </p:cNvSpPr>
          <p:nvPr>
            <p:ph type="sldNum" sz="quarter" idx="5"/>
          </p:nvPr>
        </p:nvSpPr>
        <p:spPr/>
        <p:txBody>
          <a:bodyPr/>
          <a:lstStyle/>
          <a:p>
            <a:fld id="{524B7CE3-8E27-4ED3-A31D-93CF4BE11829}" type="slidenum">
              <a:rPr lang="he-IL" smtClean="0"/>
              <a:t>16</a:t>
            </a:fld>
            <a:endParaRPr lang="he-IL"/>
          </a:p>
        </p:txBody>
      </p:sp>
    </p:spTree>
    <p:extLst>
      <p:ext uri="{BB962C8B-B14F-4D97-AF65-F5344CB8AC3E}">
        <p14:creationId xmlns:p14="http://schemas.microsoft.com/office/powerpoint/2010/main" val="29312171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EAA20B-223C-66A3-B704-00D78C48898E}"/>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4612EF94-B824-F730-62AB-4B6D7CB273D1}"/>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251E12C8-7BF1-B4C3-A305-3F1A389369AE}"/>
              </a:ext>
            </a:extLst>
          </p:cNvPr>
          <p:cNvSpPr>
            <a:spLocks noGrp="1"/>
          </p:cNvSpPr>
          <p:nvPr>
            <p:ph type="body" idx="1"/>
          </p:nvPr>
        </p:nvSpPr>
        <p:spPr/>
        <p:txBody>
          <a:bodyPr/>
          <a:lstStyle/>
          <a:p>
            <a:pPr algn="r" rtl="1">
              <a:spcBef>
                <a:spcPts val="1400"/>
              </a:spcBef>
              <a:spcAft>
                <a:spcPts val="1400"/>
              </a:spcAft>
            </a:pPr>
            <a:r>
              <a:rPr lang="he-IL" sz="1800" b="0" i="0" u="none" strike="noStrike" dirty="0">
                <a:solidFill>
                  <a:srgbClr val="000000"/>
                </a:solidFill>
                <a:effectLst/>
                <a:latin typeface="Calibri" panose="020F0502020204030204" pitchFamily="34" charset="0"/>
              </a:rPr>
              <a:t>נשאל את התלמידים והתלמידות:</a:t>
            </a:r>
            <a:endParaRPr lang="he-IL" b="0" dirty="0">
              <a:effectLst/>
            </a:endParaRPr>
          </a:p>
          <a:p>
            <a:pPr algn="r" rtl="1" fontAlgn="base">
              <a:spcBef>
                <a:spcPts val="1400"/>
              </a:spcBef>
              <a:buFont typeface="Arial" panose="020B0604020202020204" pitchFamily="34" charset="0"/>
              <a:buChar char="•"/>
            </a:pPr>
            <a:r>
              <a:rPr lang="he-IL" sz="1800" b="0" i="0" u="none" strike="noStrike" dirty="0">
                <a:solidFill>
                  <a:srgbClr val="000000"/>
                </a:solidFill>
                <a:effectLst/>
                <a:latin typeface="Calibri" panose="020F0502020204030204" pitchFamily="34" charset="0"/>
              </a:rPr>
              <a:t>מה אתם יודעים על אסטרונאוטים ואסטרונאוטיות ועל החיים בחלל?</a:t>
            </a:r>
          </a:p>
          <a:p>
            <a:pPr algn="r" rtl="1" fontAlgn="base">
              <a:buFont typeface="Arial" panose="020B0604020202020204" pitchFamily="34" charset="0"/>
              <a:buChar char="•"/>
            </a:pPr>
            <a:r>
              <a:rPr lang="he-IL" sz="1800" b="0" i="0" u="none" strike="noStrike" dirty="0">
                <a:solidFill>
                  <a:srgbClr val="000000"/>
                </a:solidFill>
                <a:effectLst/>
                <a:latin typeface="Calibri" panose="020F0502020204030204" pitchFamily="34" charset="0"/>
              </a:rPr>
              <a:t>איך אסטרונאוטים ואסטרונאוטיות יכולים להתקיים בחלל?</a:t>
            </a:r>
          </a:p>
          <a:p>
            <a:pPr algn="r" rtl="1" fontAlgn="base">
              <a:spcAft>
                <a:spcPts val="1400"/>
              </a:spcAft>
              <a:buFont typeface="Arial" panose="020B0604020202020204" pitchFamily="34" charset="0"/>
              <a:buChar char="•"/>
            </a:pPr>
            <a:r>
              <a:rPr lang="he-IL" sz="1800" b="0" i="0" u="none" strike="noStrike" dirty="0">
                <a:solidFill>
                  <a:srgbClr val="000000"/>
                </a:solidFill>
                <a:effectLst/>
                <a:latin typeface="Calibri" panose="020F0502020204030204" pitchFamily="34" charset="0"/>
              </a:rPr>
              <a:t>אילו עובדות אתם מכירים בנוגע לחליפות חלל?</a:t>
            </a:r>
          </a:p>
          <a:p>
            <a:pPr algn="r" rtl="1" fontAlgn="base">
              <a:spcAft>
                <a:spcPts val="1400"/>
              </a:spcAft>
              <a:buFont typeface="Arial" panose="020B0604020202020204" pitchFamily="34" charset="0"/>
              <a:buNone/>
            </a:pPr>
            <a:endParaRPr lang="he-IL" sz="1800" b="0" i="0" u="none" strike="noStrike" dirty="0">
              <a:solidFill>
                <a:srgbClr val="000000"/>
              </a:solidFill>
              <a:effectLst/>
              <a:latin typeface="Calibri" panose="020F0502020204030204" pitchFamily="34" charset="0"/>
            </a:endParaRPr>
          </a:p>
          <a:p>
            <a:pPr algn="r" rtl="1">
              <a:spcBef>
                <a:spcPts val="1400"/>
              </a:spcBef>
              <a:spcAft>
                <a:spcPts val="1400"/>
              </a:spcAft>
            </a:pPr>
            <a:r>
              <a:rPr lang="he-IL" sz="1800" b="0" i="0" u="none" strike="noStrike" dirty="0">
                <a:solidFill>
                  <a:srgbClr val="000000"/>
                </a:solidFill>
                <a:effectLst/>
                <a:latin typeface="Calibri" panose="020F0502020204030204" pitchFamily="34" charset="0"/>
              </a:rPr>
              <a:t>נבקש מהתלמידים ומהתלמידות להגיד כל מה שהם יודעים או חושבים ונכתוב הכול על הלוח (למשל: "החליפה מגינה מפני קור", "החליפה מספקת חמצן"). במהלך השיעור נאשש או נפריך את העבודות שכתבנו.</a:t>
            </a:r>
            <a:endParaRPr lang="he-IL" b="0" dirty="0">
              <a:effectLst/>
            </a:endParaRPr>
          </a:p>
          <a:p>
            <a:pPr algn="r" rtl="1">
              <a:spcBef>
                <a:spcPts val="1400"/>
              </a:spcBef>
              <a:spcAft>
                <a:spcPts val="1400"/>
              </a:spcAft>
            </a:pPr>
            <a:r>
              <a:rPr lang="he-IL" sz="1800" b="0" i="0" u="none" strike="noStrike" dirty="0">
                <a:solidFill>
                  <a:srgbClr val="000000"/>
                </a:solidFill>
                <a:effectLst/>
                <a:latin typeface="Calibri" panose="020F0502020204030204" pitchFamily="34" charset="0"/>
              </a:rPr>
              <a:t>בשיעור היום נכיר סיפור על אסטרונאוטים בחלל ונשמע איך הם התמודדו עם תקלות ואתגרים.</a:t>
            </a:r>
            <a:endParaRPr lang="he-IL" b="0" dirty="0">
              <a:effectLst/>
            </a:endParaRPr>
          </a:p>
          <a:p>
            <a:br>
              <a:rPr lang="he-IL" dirty="0"/>
            </a:br>
            <a:endParaRPr lang="he-IL" b="0" dirty="0"/>
          </a:p>
        </p:txBody>
      </p:sp>
      <p:sp>
        <p:nvSpPr>
          <p:cNvPr id="4" name="מציין מיקום של מספר שקופית 3">
            <a:extLst>
              <a:ext uri="{FF2B5EF4-FFF2-40B4-BE49-F238E27FC236}">
                <a16:creationId xmlns:a16="http://schemas.microsoft.com/office/drawing/2014/main" id="{F137EAF4-7CC6-795E-4536-1D4B0F47F147}"/>
              </a:ext>
            </a:extLst>
          </p:cNvPr>
          <p:cNvSpPr>
            <a:spLocks noGrp="1"/>
          </p:cNvSpPr>
          <p:nvPr>
            <p:ph type="sldNum" sz="quarter" idx="5"/>
          </p:nvPr>
        </p:nvSpPr>
        <p:spPr/>
        <p:txBody>
          <a:bodyPr/>
          <a:lstStyle/>
          <a:p>
            <a:fld id="{524B7CE3-8E27-4ED3-A31D-93CF4BE11829}" type="slidenum">
              <a:rPr lang="he-IL" smtClean="0"/>
              <a:t>17</a:t>
            </a:fld>
            <a:endParaRPr lang="he-IL"/>
          </a:p>
        </p:txBody>
      </p:sp>
    </p:spTree>
    <p:extLst>
      <p:ext uri="{BB962C8B-B14F-4D97-AF65-F5344CB8AC3E}">
        <p14:creationId xmlns:p14="http://schemas.microsoft.com/office/powerpoint/2010/main" val="25312603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03496A-9DD4-896E-0692-74EB1A6F84AB}"/>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AC4EF27A-78D4-5ACA-B2E2-2FC2052CD0CD}"/>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A1C53F1E-6F71-3524-1681-EE8D18E26DDE}"/>
              </a:ext>
            </a:extLst>
          </p:cNvPr>
          <p:cNvSpPr>
            <a:spLocks noGrp="1"/>
          </p:cNvSpPr>
          <p:nvPr>
            <p:ph type="body" idx="1"/>
          </p:nvPr>
        </p:nvSpPr>
        <p:spPr/>
        <p:txBody>
          <a:bodyPr/>
          <a:lstStyle/>
          <a:p>
            <a:r>
              <a:rPr lang="he-IL" b="1" dirty="0"/>
              <a:t>חלק ב' – צפייה בהרצאה (10 דקות)</a:t>
            </a:r>
            <a:endParaRPr lang="en-IL" b="1" dirty="0"/>
          </a:p>
        </p:txBody>
      </p:sp>
      <p:sp>
        <p:nvSpPr>
          <p:cNvPr id="4" name="מציין מיקום של מספר שקופית 3">
            <a:extLst>
              <a:ext uri="{FF2B5EF4-FFF2-40B4-BE49-F238E27FC236}">
                <a16:creationId xmlns:a16="http://schemas.microsoft.com/office/drawing/2014/main" id="{DD862D1C-8E65-5859-A816-7AEB83373964}"/>
              </a:ext>
            </a:extLst>
          </p:cNvPr>
          <p:cNvSpPr>
            <a:spLocks noGrp="1"/>
          </p:cNvSpPr>
          <p:nvPr>
            <p:ph type="sldNum" sz="quarter" idx="5"/>
          </p:nvPr>
        </p:nvSpPr>
        <p:spPr/>
        <p:txBody>
          <a:bodyPr/>
          <a:lstStyle/>
          <a:p>
            <a:fld id="{524B7CE3-8E27-4ED3-A31D-93CF4BE11829}" type="slidenum">
              <a:rPr lang="he-IL" smtClean="0"/>
              <a:t>18</a:t>
            </a:fld>
            <a:endParaRPr lang="he-IL"/>
          </a:p>
        </p:txBody>
      </p:sp>
    </p:spTree>
    <p:extLst>
      <p:ext uri="{BB962C8B-B14F-4D97-AF65-F5344CB8AC3E}">
        <p14:creationId xmlns:p14="http://schemas.microsoft.com/office/powerpoint/2010/main" val="26060267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2CCA60-0E70-A6A1-103A-F81FD13EBC03}"/>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203DA060-0065-9D15-8309-D7AF823D51F2}"/>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AEA2CC96-E16E-D4AE-E08F-C4E952A08543}"/>
              </a:ext>
            </a:extLst>
          </p:cNvPr>
          <p:cNvSpPr>
            <a:spLocks noGrp="1"/>
          </p:cNvSpPr>
          <p:nvPr>
            <p:ph type="body" idx="1"/>
          </p:nvPr>
        </p:nvSpPr>
        <p:spPr/>
        <p:txBody>
          <a:bodyPr/>
          <a:lstStyle/>
          <a:p>
            <a:pPr algn="r" rtl="1" fontAlgn="base">
              <a:spcBef>
                <a:spcPts val="1400"/>
              </a:spcBef>
              <a:buFont typeface="+mj-lt"/>
              <a:buAutoNum type="arabicPeriod"/>
            </a:pPr>
            <a:r>
              <a:rPr lang="he-IL" sz="1800" b="0" i="0" u="none" strike="noStrike" dirty="0">
                <a:solidFill>
                  <a:srgbClr val="000000"/>
                </a:solidFill>
                <a:effectLst/>
                <a:latin typeface="Calibri" panose="020F0502020204030204" pitchFamily="34" charset="0"/>
              </a:rPr>
              <a:t>איך, לדעתכם, הרגיש לוקה כשחדרו מים לחליפת החלל שלו?</a:t>
            </a:r>
          </a:p>
          <a:p>
            <a:pPr algn="r" rtl="1" fontAlgn="base">
              <a:buFont typeface="+mj-lt"/>
              <a:buAutoNum type="arabicPeriod"/>
            </a:pPr>
            <a:r>
              <a:rPr lang="he-IL" sz="1800" b="0" i="0" u="none" strike="noStrike" dirty="0">
                <a:solidFill>
                  <a:srgbClr val="000000"/>
                </a:solidFill>
                <a:effectLst/>
                <a:latin typeface="Calibri" panose="020F0502020204030204" pitchFamily="34" charset="0"/>
              </a:rPr>
              <a:t>מה עזר לו להתמודד עם התקלה?</a:t>
            </a:r>
          </a:p>
          <a:p>
            <a:pPr algn="r" rtl="1" fontAlgn="base">
              <a:buFont typeface="+mj-lt"/>
              <a:buAutoNum type="arabicPeriod"/>
            </a:pPr>
            <a:r>
              <a:rPr lang="he-IL" sz="1800" b="0" i="0" u="none" strike="noStrike" dirty="0">
                <a:solidFill>
                  <a:srgbClr val="000000"/>
                </a:solidFill>
                <a:effectLst/>
                <a:latin typeface="Calibri" panose="020F0502020204030204" pitchFamily="34" charset="0"/>
              </a:rPr>
              <a:t>למה חשוב להישאר רגועים כשמשהו משתבש?</a:t>
            </a:r>
          </a:p>
          <a:p>
            <a:pPr algn="r" rtl="1" fontAlgn="base">
              <a:buFont typeface="+mj-lt"/>
              <a:buAutoNum type="arabicPeriod"/>
            </a:pPr>
            <a:r>
              <a:rPr lang="he-IL" sz="1800" b="0" i="0" u="none" strike="noStrike" dirty="0">
                <a:solidFill>
                  <a:srgbClr val="000000"/>
                </a:solidFill>
                <a:effectLst/>
                <a:latin typeface="Calibri" panose="020F0502020204030204" pitchFamily="34" charset="0"/>
              </a:rPr>
              <a:t>האם הייתם מסכימים ללבוש חליפת חלל?</a:t>
            </a:r>
          </a:p>
          <a:p>
            <a:pPr algn="r" rtl="1" fontAlgn="base">
              <a:buFont typeface="+mj-lt"/>
              <a:buAutoNum type="arabicPeriod"/>
            </a:pPr>
            <a:r>
              <a:rPr lang="he-IL" sz="1800" b="0" i="0" u="none" strike="noStrike" dirty="0">
                <a:solidFill>
                  <a:srgbClr val="000000"/>
                </a:solidFill>
                <a:effectLst/>
                <a:latin typeface="Calibri" panose="020F0502020204030204" pitchFamily="34" charset="0"/>
              </a:rPr>
              <a:t>מה דעתכם על הפתרון של הופקינס? (שנורקל)</a:t>
            </a:r>
          </a:p>
          <a:p>
            <a:pPr algn="r" rtl="1" fontAlgn="base">
              <a:spcAft>
                <a:spcPts val="800"/>
              </a:spcAft>
              <a:buFont typeface="+mj-lt"/>
              <a:buAutoNum type="arabicPeriod"/>
            </a:pPr>
            <a:r>
              <a:rPr lang="he-IL" sz="1800" b="0" i="0" u="none" strike="noStrike" dirty="0">
                <a:solidFill>
                  <a:srgbClr val="000000"/>
                </a:solidFill>
                <a:effectLst/>
                <a:latin typeface="Calibri" panose="020F0502020204030204" pitchFamily="34" charset="0"/>
              </a:rPr>
              <a:t>תנו דוגמה לאתגר שהתמודדתם </a:t>
            </a:r>
            <a:r>
              <a:rPr lang="he-IL" sz="1800" b="0" i="0" u="none" strike="noStrike" dirty="0" err="1">
                <a:solidFill>
                  <a:srgbClr val="000000"/>
                </a:solidFill>
                <a:effectLst/>
                <a:latin typeface="Calibri" panose="020F0502020204030204" pitchFamily="34" charset="0"/>
              </a:rPr>
              <a:t>איתו</a:t>
            </a:r>
            <a:r>
              <a:rPr lang="he-IL" sz="1800" b="0" i="0" u="none" strike="noStrike" dirty="0">
                <a:solidFill>
                  <a:srgbClr val="000000"/>
                </a:solidFill>
                <a:effectLst/>
                <a:latin typeface="Calibri" panose="020F0502020204030204" pitchFamily="34" charset="0"/>
              </a:rPr>
              <a:t> באמצעות פתרון יצירתי.</a:t>
            </a:r>
          </a:p>
        </p:txBody>
      </p:sp>
      <p:sp>
        <p:nvSpPr>
          <p:cNvPr id="4" name="מציין מיקום של מספר שקופית 3">
            <a:extLst>
              <a:ext uri="{FF2B5EF4-FFF2-40B4-BE49-F238E27FC236}">
                <a16:creationId xmlns:a16="http://schemas.microsoft.com/office/drawing/2014/main" id="{211C2850-A1F0-D547-DF5B-9BFE76212111}"/>
              </a:ext>
            </a:extLst>
          </p:cNvPr>
          <p:cNvSpPr>
            <a:spLocks noGrp="1"/>
          </p:cNvSpPr>
          <p:nvPr>
            <p:ph type="sldNum" sz="quarter" idx="5"/>
          </p:nvPr>
        </p:nvSpPr>
        <p:spPr/>
        <p:txBody>
          <a:bodyPr/>
          <a:lstStyle/>
          <a:p>
            <a:fld id="{524B7CE3-8E27-4ED3-A31D-93CF4BE11829}" type="slidenum">
              <a:rPr lang="he-IL" smtClean="0"/>
              <a:t>20</a:t>
            </a:fld>
            <a:endParaRPr lang="he-IL"/>
          </a:p>
        </p:txBody>
      </p:sp>
    </p:spTree>
    <p:extLst>
      <p:ext uri="{BB962C8B-B14F-4D97-AF65-F5344CB8AC3E}">
        <p14:creationId xmlns:p14="http://schemas.microsoft.com/office/powerpoint/2010/main" val="39890352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817262-6798-0B98-31E8-C0B53E1751C3}"/>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B9601D77-4584-F2C1-5A82-DB221126BD5B}"/>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7E24DC98-E0ED-E6E9-08FA-579A429262DA}"/>
              </a:ext>
            </a:extLst>
          </p:cNvPr>
          <p:cNvSpPr>
            <a:spLocks noGrp="1"/>
          </p:cNvSpPr>
          <p:nvPr>
            <p:ph type="body" idx="1"/>
          </p:nvPr>
        </p:nvSpPr>
        <p:spPr/>
        <p:txBody>
          <a:bodyPr/>
          <a:lstStyle/>
          <a:p>
            <a:r>
              <a:rPr lang="he-IL" b="1" dirty="0"/>
              <a:t>חלק ג' – פעילות (20 דקות)</a:t>
            </a:r>
            <a:endParaRPr lang="en-IL" b="1" dirty="0"/>
          </a:p>
        </p:txBody>
      </p:sp>
      <p:sp>
        <p:nvSpPr>
          <p:cNvPr id="4" name="מציין מיקום של מספר שקופית 3">
            <a:extLst>
              <a:ext uri="{FF2B5EF4-FFF2-40B4-BE49-F238E27FC236}">
                <a16:creationId xmlns:a16="http://schemas.microsoft.com/office/drawing/2014/main" id="{52D96085-CD4A-ED16-1797-53F0B506387B}"/>
              </a:ext>
            </a:extLst>
          </p:cNvPr>
          <p:cNvSpPr>
            <a:spLocks noGrp="1"/>
          </p:cNvSpPr>
          <p:nvPr>
            <p:ph type="sldNum" sz="quarter" idx="5"/>
          </p:nvPr>
        </p:nvSpPr>
        <p:spPr/>
        <p:txBody>
          <a:bodyPr/>
          <a:lstStyle/>
          <a:p>
            <a:fld id="{524B7CE3-8E27-4ED3-A31D-93CF4BE11829}" type="slidenum">
              <a:rPr lang="he-IL" smtClean="0"/>
              <a:t>21</a:t>
            </a:fld>
            <a:endParaRPr lang="he-IL"/>
          </a:p>
        </p:txBody>
      </p:sp>
    </p:spTree>
    <p:extLst>
      <p:ext uri="{BB962C8B-B14F-4D97-AF65-F5344CB8AC3E}">
        <p14:creationId xmlns:p14="http://schemas.microsoft.com/office/powerpoint/2010/main" val="2335141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800" b="1" dirty="0"/>
              <a:t>קהל יעד</a:t>
            </a:r>
            <a:r>
              <a:rPr lang="he-IL" sz="1800" dirty="0"/>
              <a:t>: תלמידי כיתות א‘-ג‘</a:t>
            </a:r>
          </a:p>
          <a:p>
            <a:endParaRPr lang="he-IL" sz="1800" dirty="0"/>
          </a:p>
          <a:p>
            <a:r>
              <a:rPr lang="he-IL" sz="1800" b="1" dirty="0"/>
              <a:t>משך השיעור: </a:t>
            </a:r>
            <a:r>
              <a:rPr lang="he-IL" sz="1800" dirty="0"/>
              <a:t>כ- 50–60 דקות.</a:t>
            </a:r>
          </a:p>
          <a:p>
            <a:endParaRPr lang="he-IL" sz="1800" dirty="0"/>
          </a:p>
          <a:p>
            <a:r>
              <a:rPr lang="he-IL" sz="1800" b="1" dirty="0"/>
              <a:t>על הנושא:</a:t>
            </a:r>
          </a:p>
          <a:p>
            <a:r>
              <a:rPr lang="he-IL" sz="1800" dirty="0"/>
              <a:t>שבוע החלל הישראלי מתקיים ביוזמת סוכנות החלל הישראלית במשרד החדשנות, המדע והטכנולוגיה.</a:t>
            </a:r>
          </a:p>
          <a:p>
            <a:r>
              <a:rPr lang="he-IL" sz="1800" dirty="0"/>
              <a:t>מטרתו של שבוע זה היא לחזק את הקשר וההזדהות של הקהל הרחב לתחום החלל ולהרחיב את העניין</a:t>
            </a:r>
          </a:p>
          <a:p>
            <a:r>
              <a:rPr lang="he-IL" sz="1800" dirty="0"/>
              <a:t>והסקרנות של צעירים וצעירות בפעילות החלל בישראל.</a:t>
            </a:r>
          </a:p>
          <a:p>
            <a:r>
              <a:rPr lang="he-IL" sz="1800" dirty="0"/>
              <a:t>בשיעור זה נכיר את האתגרים שאיתם מתמודדים אסטרונאוטים דרך סיפור של שני אסטרונאוטים שהתמודדו</a:t>
            </a:r>
          </a:p>
          <a:p>
            <a:r>
              <a:rPr lang="he-IL" sz="1800" dirty="0"/>
              <a:t>עם אתגר גדול מאוד בחלל, ונראה איך הם השתמשו באומץ וביצירתיות כדי להתגבר עליו. נלמד על חליפת</a:t>
            </a:r>
          </a:p>
          <a:p>
            <a:r>
              <a:rPr lang="he-IL" sz="1800" dirty="0"/>
              <a:t>החלל, שמגינה על האסטרונאוטים, ונגלה כיצד היא יכולה לסמל את הכוחות וההגנות האישיות שלנו –</a:t>
            </a:r>
          </a:p>
          <a:p>
            <a:r>
              <a:rPr lang="he-IL" sz="1800" dirty="0"/>
              <a:t>התכונות, התמיכה והכוחות שעוזרים לנו להתמודד עם אתגרים </a:t>
            </a:r>
            <a:r>
              <a:rPr lang="he-IL" sz="1800" dirty="0" err="1"/>
              <a:t>יום־יומיים</a:t>
            </a:r>
            <a:r>
              <a:rPr lang="he-IL" sz="1800" dirty="0"/>
              <a:t>.</a:t>
            </a:r>
          </a:p>
          <a:p>
            <a:endParaRPr lang="he-IL" sz="1800" dirty="0"/>
          </a:p>
          <a:p>
            <a:r>
              <a:rPr lang="he-IL" sz="1800" b="1" dirty="0"/>
              <a:t>מטרת השיעור:</a:t>
            </a:r>
          </a:p>
          <a:p>
            <a:pPr marL="171450" indent="-171450">
              <a:buFont typeface="Arial" panose="020B0604020202020204" pitchFamily="34" charset="0"/>
              <a:buChar char="•"/>
            </a:pPr>
            <a:r>
              <a:rPr lang="he-IL" sz="1800" dirty="0"/>
              <a:t>נקיים דיון ונברר את עמדותינו בנוגע ל'אומץ'.</a:t>
            </a:r>
          </a:p>
          <a:p>
            <a:pPr marL="171450" indent="-171450">
              <a:buFont typeface="Arial" panose="020B0604020202020204" pitchFamily="34" charset="0"/>
              <a:buChar char="•"/>
            </a:pPr>
            <a:r>
              <a:rPr lang="he-IL" sz="1800" dirty="0"/>
              <a:t>נכיר את האתגרים של החיים בחלל ואת משמעות חליפת החלל.</a:t>
            </a:r>
          </a:p>
          <a:p>
            <a:pPr marL="171450" indent="-171450">
              <a:buFont typeface="Arial" panose="020B0604020202020204" pitchFamily="34" charset="0"/>
              <a:buChar char="•"/>
            </a:pPr>
            <a:r>
              <a:rPr lang="he-IL" sz="1800" dirty="0"/>
              <a:t>נחקור את תפקיד חליפות החלל.</a:t>
            </a:r>
          </a:p>
          <a:p>
            <a:pPr marL="171450" indent="-171450">
              <a:buFont typeface="Arial" panose="020B0604020202020204" pitchFamily="34" charset="0"/>
              <a:buChar char="•"/>
            </a:pPr>
            <a:r>
              <a:rPr lang="he-IL" sz="1800" dirty="0"/>
              <a:t>ניצור חליפת חלל אישית ומקורית.</a:t>
            </a:r>
          </a:p>
          <a:p>
            <a:pPr marL="171450" indent="-171450">
              <a:buFont typeface="Arial" panose="020B0604020202020204" pitchFamily="34" charset="0"/>
              <a:buChar char="•"/>
            </a:pPr>
            <a:r>
              <a:rPr lang="he-IL" sz="1800" dirty="0"/>
              <a:t>נקדם חשיבה יצירתית ושיתופי פעולה בכיתה.</a:t>
            </a:r>
          </a:p>
          <a:p>
            <a:endParaRPr lang="he-IL" sz="1800" dirty="0"/>
          </a:p>
          <a:p>
            <a:r>
              <a:rPr lang="he-IL" sz="1800" b="1" dirty="0"/>
              <a:t>ציוד לשיעור:</a:t>
            </a:r>
          </a:p>
          <a:p>
            <a:r>
              <a:rPr lang="he-IL" sz="1800" dirty="0"/>
              <a:t>דף גדול או בריסטול, חומרי יצירה.</a:t>
            </a:r>
            <a:endParaRPr lang="en-IL" sz="1800" dirty="0"/>
          </a:p>
        </p:txBody>
      </p:sp>
      <p:sp>
        <p:nvSpPr>
          <p:cNvPr id="4" name="מציין מיקום של מספר שקופית 3"/>
          <p:cNvSpPr>
            <a:spLocks noGrp="1"/>
          </p:cNvSpPr>
          <p:nvPr>
            <p:ph type="sldNum" sz="quarter" idx="5"/>
          </p:nvPr>
        </p:nvSpPr>
        <p:spPr/>
        <p:txBody>
          <a:bodyPr/>
          <a:lstStyle/>
          <a:p>
            <a:fld id="{524B7CE3-8E27-4ED3-A31D-93CF4BE11829}" type="slidenum">
              <a:rPr lang="he-IL" smtClean="0"/>
              <a:t>2</a:t>
            </a:fld>
            <a:endParaRPr lang="he-IL"/>
          </a:p>
        </p:txBody>
      </p:sp>
    </p:spTree>
    <p:extLst>
      <p:ext uri="{BB962C8B-B14F-4D97-AF65-F5344CB8AC3E}">
        <p14:creationId xmlns:p14="http://schemas.microsoft.com/office/powerpoint/2010/main" val="39703725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80321E-1FA5-E765-191D-860481424329}"/>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A571A7CC-9AFC-F462-0DB9-CFB1A8ECDB27}"/>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20EB738D-461C-3C47-F564-7553E3530E14}"/>
              </a:ext>
            </a:extLst>
          </p:cNvPr>
          <p:cNvSpPr>
            <a:spLocks noGrp="1"/>
          </p:cNvSpPr>
          <p:nvPr>
            <p:ph type="body" idx="1"/>
          </p:nvPr>
        </p:nvSpPr>
        <p:spPr/>
        <p:txBody>
          <a:bodyPr/>
          <a:lstStyle/>
          <a:p>
            <a:pPr algn="r" rtl="1">
              <a:spcBef>
                <a:spcPts val="1400"/>
              </a:spcBef>
              <a:spcAft>
                <a:spcPts val="1400"/>
              </a:spcAft>
            </a:pPr>
            <a:r>
              <a:rPr lang="he-IL" sz="1800" b="0" i="0" u="none" strike="noStrike" dirty="0">
                <a:solidFill>
                  <a:srgbClr val="000000"/>
                </a:solidFill>
                <a:effectLst/>
                <a:latin typeface="Calibri" panose="020F0502020204030204" pitchFamily="34" charset="0"/>
              </a:rPr>
              <a:t>נחלק את הכיתה לקבוצות. כל קבוצה תקבל היגד (נספח א'), ועליה יהיה למצוא את התשובה הנכונה במקורות באינטרנט שבהם מפורסם מידע בנוגע לשבוע החלל או בכל מנוע חיפוש שאיתו יבחרו לעבוד. בסיום העבודה תציג כל קבוצה לכיתה את המסקנות שלה. זה הזמן לאשש או להפריך את ה"עובדות" שכתבנו על הלוח בתחילת השיעור.</a:t>
            </a:r>
          </a:p>
          <a:p>
            <a:pPr algn="r" rtl="1">
              <a:spcBef>
                <a:spcPts val="1400"/>
              </a:spcBef>
              <a:spcAft>
                <a:spcPts val="1400"/>
              </a:spcAft>
            </a:pPr>
            <a:endParaRPr lang="he-IL" sz="2800" b="0" dirty="0">
              <a:effectLst/>
            </a:endParaRPr>
          </a:p>
        </p:txBody>
      </p:sp>
      <p:sp>
        <p:nvSpPr>
          <p:cNvPr id="4" name="מציין מיקום של מספר שקופית 3">
            <a:extLst>
              <a:ext uri="{FF2B5EF4-FFF2-40B4-BE49-F238E27FC236}">
                <a16:creationId xmlns:a16="http://schemas.microsoft.com/office/drawing/2014/main" id="{394C49AC-AFE8-B81B-E9EB-DD527AD7CFDC}"/>
              </a:ext>
            </a:extLst>
          </p:cNvPr>
          <p:cNvSpPr>
            <a:spLocks noGrp="1"/>
          </p:cNvSpPr>
          <p:nvPr>
            <p:ph type="sldNum" sz="quarter" idx="5"/>
          </p:nvPr>
        </p:nvSpPr>
        <p:spPr/>
        <p:txBody>
          <a:bodyPr/>
          <a:lstStyle/>
          <a:p>
            <a:fld id="{524B7CE3-8E27-4ED3-A31D-93CF4BE11829}" type="slidenum">
              <a:rPr lang="he-IL" smtClean="0"/>
              <a:t>22</a:t>
            </a:fld>
            <a:endParaRPr lang="he-IL"/>
          </a:p>
        </p:txBody>
      </p:sp>
    </p:spTree>
    <p:extLst>
      <p:ext uri="{BB962C8B-B14F-4D97-AF65-F5344CB8AC3E}">
        <p14:creationId xmlns:p14="http://schemas.microsoft.com/office/powerpoint/2010/main" val="7008799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1DB639-6D63-8D0B-BAFF-E43691E23A55}"/>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BCF334B9-737C-C8B6-6555-07D2DEF3070A}"/>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7431AC31-5493-C4E7-D94B-97C8AA604904}"/>
              </a:ext>
            </a:extLst>
          </p:cNvPr>
          <p:cNvSpPr>
            <a:spLocks noGrp="1"/>
          </p:cNvSpPr>
          <p:nvPr>
            <p:ph type="body" idx="1"/>
          </p:nvPr>
        </p:nvSpPr>
        <p:spPr/>
        <p:txBody>
          <a:bodyPr/>
          <a:lstStyle/>
          <a:p>
            <a:pPr algn="r" rtl="1">
              <a:spcBef>
                <a:spcPts val="1400"/>
              </a:spcBef>
              <a:spcAft>
                <a:spcPts val="1400"/>
              </a:spcAft>
            </a:pPr>
            <a:r>
              <a:rPr lang="he-IL" sz="1800" b="1" i="0" u="sng" dirty="0">
                <a:solidFill>
                  <a:srgbClr val="000000"/>
                </a:solidFill>
                <a:effectLst/>
                <a:latin typeface="Calibri" panose="020F0502020204030204" pitchFamily="34" charset="0"/>
              </a:rPr>
              <a:t>פעילות : </a:t>
            </a:r>
            <a:r>
              <a:rPr lang="he-IL" sz="1800" b="0" i="0" u="sng" dirty="0">
                <a:solidFill>
                  <a:srgbClr val="000000"/>
                </a:solidFill>
                <a:effectLst/>
                <a:latin typeface="Calibri" panose="020F0502020204030204" pitchFamily="34" charset="0"/>
              </a:rPr>
              <a:t>חליפת החלל שלי – הדברים ששומרים עליי</a:t>
            </a:r>
            <a:r>
              <a:rPr lang="he-IL" sz="1800" b="1" i="0" u="sng" dirty="0">
                <a:solidFill>
                  <a:srgbClr val="000000"/>
                </a:solidFill>
                <a:effectLst/>
                <a:latin typeface="Calibri" panose="020F0502020204030204" pitchFamily="34" charset="0"/>
              </a:rPr>
              <a:t> (10 דקות)</a:t>
            </a:r>
            <a:endParaRPr lang="he-IL" sz="2800" b="0" dirty="0">
              <a:effectLst/>
            </a:endParaRPr>
          </a:p>
          <a:p>
            <a:pPr algn="r" rtl="1">
              <a:spcBef>
                <a:spcPts val="1400"/>
              </a:spcBef>
              <a:spcAft>
                <a:spcPts val="1400"/>
              </a:spcAft>
            </a:pPr>
            <a:r>
              <a:rPr lang="he-IL" sz="1800" b="0" i="0" u="none" strike="noStrike" dirty="0">
                <a:solidFill>
                  <a:srgbClr val="000000"/>
                </a:solidFill>
                <a:effectLst/>
                <a:latin typeface="Calibri" panose="020F0502020204030204" pitchFamily="34" charset="0"/>
              </a:rPr>
              <a:t>חלקו לכיתה דף עם ציור של חליפת חלל (נספח ב'). כל אחד ואחת ימלאו את החליפה ב:</a:t>
            </a:r>
            <a:endParaRPr lang="he-IL" sz="2800" b="0" dirty="0">
              <a:effectLst/>
            </a:endParaRPr>
          </a:p>
          <a:p>
            <a:pPr marR="457200" algn="r" rtl="1" fontAlgn="base">
              <a:spcBef>
                <a:spcPts val="1400"/>
              </a:spcBef>
              <a:buFont typeface="Arial" panose="020B0604020202020204" pitchFamily="34" charset="0"/>
              <a:buChar char="•"/>
            </a:pPr>
            <a:r>
              <a:rPr lang="he-IL" sz="1800" b="0" i="0" u="none" strike="noStrike" dirty="0">
                <a:solidFill>
                  <a:srgbClr val="000000"/>
                </a:solidFill>
                <a:effectLst/>
                <a:latin typeface="Calibri" panose="020F0502020204030204" pitchFamily="34" charset="0"/>
              </a:rPr>
              <a:t>תכונות חזקות שלי</a:t>
            </a:r>
          </a:p>
          <a:p>
            <a:pPr marR="457200" algn="r" rtl="1" fontAlgn="base">
              <a:buFont typeface="Arial" panose="020B0604020202020204" pitchFamily="34" charset="0"/>
              <a:buChar char="•"/>
            </a:pPr>
            <a:r>
              <a:rPr lang="he-IL" sz="1800" b="0" i="0" u="none" strike="noStrike" dirty="0">
                <a:solidFill>
                  <a:srgbClr val="000000"/>
                </a:solidFill>
                <a:effectLst/>
                <a:latin typeface="Calibri" panose="020F0502020204030204" pitchFamily="34" charset="0"/>
              </a:rPr>
              <a:t>האנשים והסביבה שתומכים בי</a:t>
            </a:r>
          </a:p>
          <a:p>
            <a:pPr marR="457200" algn="r" rtl="1" fontAlgn="base">
              <a:buFont typeface="Arial" panose="020B0604020202020204" pitchFamily="34" charset="0"/>
              <a:buChar char="•"/>
            </a:pPr>
            <a:r>
              <a:rPr lang="he-IL" sz="1800" b="0" i="0" u="none" strike="noStrike" dirty="0">
                <a:solidFill>
                  <a:srgbClr val="000000"/>
                </a:solidFill>
                <a:effectLst/>
                <a:latin typeface="Calibri" panose="020F0502020204030204" pitchFamily="34" charset="0"/>
              </a:rPr>
              <a:t>תחביבים שלי</a:t>
            </a:r>
          </a:p>
          <a:p>
            <a:pPr marR="457200" algn="r" rtl="1" fontAlgn="base">
              <a:spcAft>
                <a:spcPts val="1400"/>
              </a:spcAft>
              <a:buFont typeface="Arial" panose="020B0604020202020204" pitchFamily="34" charset="0"/>
              <a:buChar char="•"/>
            </a:pPr>
            <a:r>
              <a:rPr lang="he-IL" sz="1800" b="0" i="0" u="none" strike="noStrike" dirty="0">
                <a:solidFill>
                  <a:srgbClr val="000000"/>
                </a:solidFill>
                <a:effectLst/>
                <a:latin typeface="Calibri" panose="020F0502020204030204" pitchFamily="34" charset="0"/>
              </a:rPr>
              <a:t>דרכים שבהן אני מתמודד/ת עם אתגרים</a:t>
            </a:r>
          </a:p>
          <a:p>
            <a:pPr algn="r" rtl="1">
              <a:spcBef>
                <a:spcPts val="1400"/>
              </a:spcBef>
              <a:spcAft>
                <a:spcPts val="1400"/>
              </a:spcAft>
            </a:pPr>
            <a:r>
              <a:rPr lang="he-IL" sz="1800" b="1" i="0" u="none" strike="noStrike" dirty="0">
                <a:solidFill>
                  <a:srgbClr val="000000"/>
                </a:solidFill>
                <a:effectLst/>
                <a:latin typeface="Calibri" panose="020F0502020204030204" pitchFamily="34" charset="0"/>
              </a:rPr>
              <a:t>בסיום הפעילות נזמין לקדמת הכיתה </a:t>
            </a:r>
            <a:r>
              <a:rPr lang="he-IL" sz="1800" b="0" i="0" u="none" strike="noStrike" dirty="0">
                <a:solidFill>
                  <a:srgbClr val="000000"/>
                </a:solidFill>
                <a:effectLst/>
                <a:latin typeface="Calibri" panose="020F0502020204030204" pitchFamily="34" charset="0"/>
              </a:rPr>
              <a:t>תלמידים ותלמידות שרוצים לשתף בתשובותיהם במליאה.</a:t>
            </a:r>
            <a:endParaRPr lang="he-IL" sz="2800" b="0" dirty="0">
              <a:effectLst/>
            </a:endParaRPr>
          </a:p>
          <a:p>
            <a:br>
              <a:rPr lang="he-IL" sz="2800" dirty="0"/>
            </a:br>
            <a:endParaRPr lang="en-IL" dirty="0"/>
          </a:p>
        </p:txBody>
      </p:sp>
      <p:sp>
        <p:nvSpPr>
          <p:cNvPr id="4" name="מציין מיקום של מספר שקופית 3">
            <a:extLst>
              <a:ext uri="{FF2B5EF4-FFF2-40B4-BE49-F238E27FC236}">
                <a16:creationId xmlns:a16="http://schemas.microsoft.com/office/drawing/2014/main" id="{BD985E89-92A5-768C-07E4-96B6D299419C}"/>
              </a:ext>
            </a:extLst>
          </p:cNvPr>
          <p:cNvSpPr>
            <a:spLocks noGrp="1"/>
          </p:cNvSpPr>
          <p:nvPr>
            <p:ph type="sldNum" sz="quarter" idx="5"/>
          </p:nvPr>
        </p:nvSpPr>
        <p:spPr/>
        <p:txBody>
          <a:bodyPr/>
          <a:lstStyle/>
          <a:p>
            <a:fld id="{524B7CE3-8E27-4ED3-A31D-93CF4BE11829}" type="slidenum">
              <a:rPr lang="he-IL" smtClean="0"/>
              <a:t>23</a:t>
            </a:fld>
            <a:endParaRPr lang="he-IL"/>
          </a:p>
        </p:txBody>
      </p:sp>
    </p:spTree>
    <p:extLst>
      <p:ext uri="{BB962C8B-B14F-4D97-AF65-F5344CB8AC3E}">
        <p14:creationId xmlns:p14="http://schemas.microsoft.com/office/powerpoint/2010/main" val="22036360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9A042A-A644-E16F-D08A-A1CD9524A881}"/>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45355643-5647-BEE6-B9A6-4CBC011A7437}"/>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7105734B-9733-CBD5-C0D2-D6D78A679180}"/>
              </a:ext>
            </a:extLst>
          </p:cNvPr>
          <p:cNvSpPr>
            <a:spLocks noGrp="1"/>
          </p:cNvSpPr>
          <p:nvPr>
            <p:ph type="body" idx="1"/>
          </p:nvPr>
        </p:nvSpPr>
        <p:spPr/>
        <p:txBody>
          <a:bodyPr/>
          <a:lstStyle/>
          <a:p>
            <a:pPr algn="r" rtl="1">
              <a:spcBef>
                <a:spcPts val="1400"/>
              </a:spcBef>
              <a:spcAft>
                <a:spcPts val="1400"/>
              </a:spcAft>
            </a:pPr>
            <a:r>
              <a:rPr lang="he-IL" sz="1800" b="1" i="0" u="sng" dirty="0">
                <a:solidFill>
                  <a:srgbClr val="000000"/>
                </a:solidFill>
                <a:effectLst/>
                <a:latin typeface="Calibri" panose="020F0502020204030204" pitchFamily="34" charset="0"/>
              </a:rPr>
              <a:t>פעילות לסיום: חליפת חלל עם כוח על (10 דקות)</a:t>
            </a:r>
            <a:endParaRPr lang="he-IL" sz="2800" b="0" dirty="0">
              <a:effectLst/>
            </a:endParaRPr>
          </a:p>
          <a:p>
            <a:pPr algn="r" rtl="1">
              <a:spcBef>
                <a:spcPts val="1400"/>
              </a:spcBef>
              <a:spcAft>
                <a:spcPts val="1400"/>
              </a:spcAft>
            </a:pPr>
            <a:r>
              <a:rPr lang="he-IL" sz="1800" b="0" i="0" u="none" strike="noStrike" dirty="0">
                <a:solidFill>
                  <a:srgbClr val="000000"/>
                </a:solidFill>
                <a:effectLst/>
                <a:latin typeface="Calibri" panose="020F0502020204030204" pitchFamily="34" charset="0"/>
              </a:rPr>
              <a:t>נחלק את הכיתה לזוגות ונפנה בשאלה לתלמידים ולתלמידות: אם הייתה לכם אפשרות להוסיף כוח על או שדרוג לחליפת החלל האישית שלנו, מה הייתם מוסיפים?</a:t>
            </a:r>
            <a:endParaRPr lang="he-IL" sz="2800" b="0" dirty="0">
              <a:effectLst/>
            </a:endParaRPr>
          </a:p>
          <a:p>
            <a:pPr algn="r" rtl="1">
              <a:spcBef>
                <a:spcPts val="1400"/>
              </a:spcBef>
              <a:spcAft>
                <a:spcPts val="1400"/>
              </a:spcAft>
            </a:pPr>
            <a:r>
              <a:rPr lang="he-IL" sz="1800" b="0" i="0" u="none" strike="noStrike" dirty="0">
                <a:solidFill>
                  <a:srgbClr val="000000"/>
                </a:solidFill>
                <a:effectLst/>
                <a:latin typeface="Calibri" panose="020F0502020204030204" pitchFamily="34" charset="0"/>
              </a:rPr>
              <a:t>נשתף בזוגות ברעיונות היצירתיים ונזמין זוגות לשתף את הכיתה (תלוי בזמני השיעור).</a:t>
            </a:r>
            <a:endParaRPr lang="he-IL" sz="2800" b="0" dirty="0">
              <a:effectLst/>
            </a:endParaRPr>
          </a:p>
          <a:p>
            <a:br>
              <a:rPr lang="he-IL" sz="2800" dirty="0"/>
            </a:br>
            <a:endParaRPr lang="en-IL" dirty="0"/>
          </a:p>
        </p:txBody>
      </p:sp>
      <p:sp>
        <p:nvSpPr>
          <p:cNvPr id="4" name="מציין מיקום של מספר שקופית 3">
            <a:extLst>
              <a:ext uri="{FF2B5EF4-FFF2-40B4-BE49-F238E27FC236}">
                <a16:creationId xmlns:a16="http://schemas.microsoft.com/office/drawing/2014/main" id="{FDEB2034-62AA-120A-11BA-3AF273C42F98}"/>
              </a:ext>
            </a:extLst>
          </p:cNvPr>
          <p:cNvSpPr>
            <a:spLocks noGrp="1"/>
          </p:cNvSpPr>
          <p:nvPr>
            <p:ph type="sldNum" sz="quarter" idx="5"/>
          </p:nvPr>
        </p:nvSpPr>
        <p:spPr/>
        <p:txBody>
          <a:bodyPr/>
          <a:lstStyle/>
          <a:p>
            <a:fld id="{524B7CE3-8E27-4ED3-A31D-93CF4BE11829}" type="slidenum">
              <a:rPr lang="he-IL" smtClean="0"/>
              <a:t>24</a:t>
            </a:fld>
            <a:endParaRPr lang="he-IL"/>
          </a:p>
        </p:txBody>
      </p:sp>
    </p:spTree>
    <p:extLst>
      <p:ext uri="{BB962C8B-B14F-4D97-AF65-F5344CB8AC3E}">
        <p14:creationId xmlns:p14="http://schemas.microsoft.com/office/powerpoint/2010/main" val="16113971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B88D4B-274B-D4C6-5618-46DD5DEA7EE8}"/>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F1D2FF65-C047-FE82-68C7-5B6A9529BF9E}"/>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BD58812F-A2F4-0079-D40E-0A7202DE8D62}"/>
              </a:ext>
            </a:extLst>
          </p:cNvPr>
          <p:cNvSpPr>
            <a:spLocks noGrp="1"/>
          </p:cNvSpPr>
          <p:nvPr>
            <p:ph type="body" idx="1"/>
          </p:nvPr>
        </p:nvSpPr>
        <p:spPr/>
        <p:txBody>
          <a:bodyPr/>
          <a:lstStyle/>
          <a:p>
            <a:r>
              <a:rPr lang="he-IL" b="1" dirty="0"/>
              <a:t>חלק ד' – סיכום (5 דקות)</a:t>
            </a:r>
            <a:endParaRPr lang="en-IL" b="1" dirty="0"/>
          </a:p>
        </p:txBody>
      </p:sp>
      <p:sp>
        <p:nvSpPr>
          <p:cNvPr id="4" name="מציין מיקום של מספר שקופית 3">
            <a:extLst>
              <a:ext uri="{FF2B5EF4-FFF2-40B4-BE49-F238E27FC236}">
                <a16:creationId xmlns:a16="http://schemas.microsoft.com/office/drawing/2014/main" id="{35DB0046-9F3E-639B-EDBC-E051338782FA}"/>
              </a:ext>
            </a:extLst>
          </p:cNvPr>
          <p:cNvSpPr>
            <a:spLocks noGrp="1"/>
          </p:cNvSpPr>
          <p:nvPr>
            <p:ph type="sldNum" sz="quarter" idx="5"/>
          </p:nvPr>
        </p:nvSpPr>
        <p:spPr/>
        <p:txBody>
          <a:bodyPr/>
          <a:lstStyle/>
          <a:p>
            <a:fld id="{524B7CE3-8E27-4ED3-A31D-93CF4BE11829}" type="slidenum">
              <a:rPr lang="he-IL" smtClean="0"/>
              <a:t>25</a:t>
            </a:fld>
            <a:endParaRPr lang="he-IL"/>
          </a:p>
        </p:txBody>
      </p:sp>
    </p:spTree>
    <p:extLst>
      <p:ext uri="{BB962C8B-B14F-4D97-AF65-F5344CB8AC3E}">
        <p14:creationId xmlns:p14="http://schemas.microsoft.com/office/powerpoint/2010/main" val="3970053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60EDAC-75D3-02FF-1106-4ADF9985ED41}"/>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9341580B-CD13-B71E-1039-5F452549436F}"/>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25A9C8F6-BA4D-8A04-6048-36E3315271E6}"/>
              </a:ext>
            </a:extLst>
          </p:cNvPr>
          <p:cNvSpPr>
            <a:spLocks noGrp="1"/>
          </p:cNvSpPr>
          <p:nvPr>
            <p:ph type="body" idx="1"/>
          </p:nvPr>
        </p:nvSpPr>
        <p:spPr/>
        <p:txBody>
          <a:bodyPr/>
          <a:lstStyle/>
          <a:p>
            <a:pPr algn="r" rtl="1">
              <a:spcBef>
                <a:spcPts val="1400"/>
              </a:spcBef>
              <a:spcAft>
                <a:spcPts val="1400"/>
              </a:spcAft>
            </a:pPr>
            <a:r>
              <a:rPr lang="he-IL" sz="1800" b="0" i="0" u="none" strike="noStrike" dirty="0">
                <a:solidFill>
                  <a:srgbClr val="000000"/>
                </a:solidFill>
                <a:effectLst/>
                <a:latin typeface="Calibri" panose="020F0502020204030204" pitchFamily="34" charset="0"/>
              </a:rPr>
              <a:t>בשיעור היום למדנו על חליפת החלל, שמגינה על אסטרונאוטים ואסטרונאוטיות ומותאמת לתנאים הקשים בחלל. ראינו שגם לנו כאן, על פני כדור הארץ, יש 'חליפות' – התכונות, הסביבה והתמיכה שעוזרות לנו להתמודד עם אתגרים. כמו אסטרונאוטים ואסטרונאוטיות, גם אנחנו יכולים להשתמש באומץ וביצירתיות כדי להתגבר על מכשולים ולהצליח.</a:t>
            </a:r>
          </a:p>
          <a:p>
            <a:pPr algn="r" rtl="1">
              <a:spcBef>
                <a:spcPts val="1400"/>
              </a:spcBef>
              <a:spcAft>
                <a:spcPts val="1400"/>
              </a:spcAft>
            </a:pPr>
            <a:endParaRPr lang="he-IL" b="1" dirty="0">
              <a:effectLst/>
            </a:endParaRPr>
          </a:p>
          <a:p>
            <a:pPr algn="r" rtl="1">
              <a:spcBef>
                <a:spcPts val="1400"/>
              </a:spcBef>
              <a:spcAft>
                <a:spcPts val="1400"/>
              </a:spcAft>
            </a:pPr>
            <a:r>
              <a:rPr lang="he-IL" sz="1800" b="1" i="0" u="none" strike="noStrike" dirty="0">
                <a:solidFill>
                  <a:srgbClr val="FF0000"/>
                </a:solidFill>
                <a:effectLst/>
                <a:latin typeface="Calibri" panose="020F0502020204030204" pitchFamily="34" charset="0"/>
              </a:rPr>
              <a:t>הערת המערכת: </a:t>
            </a:r>
            <a:r>
              <a:rPr lang="he-IL" sz="1800" b="0" i="0" u="none" strike="noStrike" dirty="0">
                <a:solidFill>
                  <a:srgbClr val="FF0000"/>
                </a:solidFill>
                <a:effectLst/>
                <a:latin typeface="Calibri" panose="020F0502020204030204" pitchFamily="34" charset="0"/>
              </a:rPr>
              <a:t>להרחבת הידע בנושא החלל מומלץ להאזין </a:t>
            </a:r>
            <a:r>
              <a:rPr lang="he-IL" sz="1800" b="0" i="0" u="none" strike="noStrike" dirty="0" err="1">
                <a:solidFill>
                  <a:srgbClr val="FF0000"/>
                </a:solidFill>
                <a:effectLst/>
                <a:latin typeface="Calibri" panose="020F0502020204030204" pitchFamily="34" charset="0"/>
              </a:rPr>
              <a:t>לפודקאסט</a:t>
            </a:r>
            <a:r>
              <a:rPr lang="he-IL" sz="1800" b="0" i="0" u="none" strike="noStrike" dirty="0">
                <a:solidFill>
                  <a:srgbClr val="FF0000"/>
                </a:solidFill>
                <a:effectLst/>
                <a:latin typeface="Calibri" panose="020F0502020204030204" pitchFamily="34" charset="0"/>
              </a:rPr>
              <a:t> "סוכן חלל" של בר חיון: </a:t>
            </a:r>
            <a:r>
              <a:rPr lang="en-US" sz="1800" b="0" i="0" u="none" strike="noStrike" dirty="0">
                <a:solidFill>
                  <a:srgbClr val="1155CC"/>
                </a:solidFill>
                <a:effectLst/>
                <a:latin typeface="Calibri" panose="020F0502020204030204" pitchFamily="34" charset="0"/>
                <a:hlinkClick r:id="rId3"/>
              </a:rPr>
              <a:t>https://search.app/GdffLGJ9Chj9nG6w5</a:t>
            </a:r>
            <a:r>
              <a:rPr lang="en-US" sz="1800" b="0" i="0" u="none" strike="noStrike" dirty="0">
                <a:solidFill>
                  <a:srgbClr val="000000"/>
                </a:solidFill>
                <a:effectLst/>
                <a:latin typeface="Calibri" panose="020F0502020204030204" pitchFamily="34" charset="0"/>
              </a:rPr>
              <a:t>.</a:t>
            </a:r>
            <a:endParaRPr lang="en-US" b="0" dirty="0">
              <a:effectLst/>
            </a:endParaRPr>
          </a:p>
          <a:p>
            <a:br>
              <a:rPr lang="en-US" dirty="0"/>
            </a:br>
            <a:endParaRPr lang="en-IL" dirty="0"/>
          </a:p>
        </p:txBody>
      </p:sp>
      <p:sp>
        <p:nvSpPr>
          <p:cNvPr id="4" name="מציין מיקום של מספר שקופית 3">
            <a:extLst>
              <a:ext uri="{FF2B5EF4-FFF2-40B4-BE49-F238E27FC236}">
                <a16:creationId xmlns:a16="http://schemas.microsoft.com/office/drawing/2014/main" id="{236562F1-E3E6-99E7-2DF7-AF97B5851B61}"/>
              </a:ext>
            </a:extLst>
          </p:cNvPr>
          <p:cNvSpPr>
            <a:spLocks noGrp="1"/>
          </p:cNvSpPr>
          <p:nvPr>
            <p:ph type="sldNum" sz="quarter" idx="5"/>
          </p:nvPr>
        </p:nvSpPr>
        <p:spPr/>
        <p:txBody>
          <a:bodyPr/>
          <a:lstStyle/>
          <a:p>
            <a:fld id="{524B7CE3-8E27-4ED3-A31D-93CF4BE11829}" type="slidenum">
              <a:rPr lang="he-IL" smtClean="0"/>
              <a:t>26</a:t>
            </a:fld>
            <a:endParaRPr lang="he-IL"/>
          </a:p>
        </p:txBody>
      </p:sp>
    </p:spTree>
    <p:extLst>
      <p:ext uri="{BB962C8B-B14F-4D97-AF65-F5344CB8AC3E}">
        <p14:creationId xmlns:p14="http://schemas.microsoft.com/office/powerpoint/2010/main" val="164479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1" dirty="0"/>
              <a:t>חלק א' - פתיחה (10 דק')</a:t>
            </a:r>
            <a:endParaRPr lang="en-IL" b="1" dirty="0"/>
          </a:p>
        </p:txBody>
      </p:sp>
      <p:sp>
        <p:nvSpPr>
          <p:cNvPr id="4" name="מציין מיקום של מספר שקופית 3"/>
          <p:cNvSpPr>
            <a:spLocks noGrp="1"/>
          </p:cNvSpPr>
          <p:nvPr>
            <p:ph type="sldNum" sz="quarter" idx="5"/>
          </p:nvPr>
        </p:nvSpPr>
        <p:spPr/>
        <p:txBody>
          <a:bodyPr/>
          <a:lstStyle/>
          <a:p>
            <a:fld id="{524B7CE3-8E27-4ED3-A31D-93CF4BE11829}" type="slidenum">
              <a:rPr lang="he-IL" smtClean="0"/>
              <a:t>3</a:t>
            </a:fld>
            <a:endParaRPr lang="he-IL"/>
          </a:p>
        </p:txBody>
      </p:sp>
    </p:spTree>
    <p:extLst>
      <p:ext uri="{BB962C8B-B14F-4D97-AF65-F5344CB8AC3E}">
        <p14:creationId xmlns:p14="http://schemas.microsoft.com/office/powerpoint/2010/main" val="3102392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נפנה לכיתה בשאלה – מה זה "אומץ" בשבילכם? נזמין את התלמידים והתלמידות לשתף באירועים שבהם הפגינו אומץ. איך הרגישו ואיך הגיבה הסביבה לכך?</a:t>
            </a:r>
            <a:endParaRPr lang="en-US" dirty="0"/>
          </a:p>
          <a:p>
            <a:endParaRPr lang="en-US" dirty="0"/>
          </a:p>
          <a:p>
            <a:br>
              <a:rPr lang="he-IL" dirty="0"/>
            </a:br>
            <a:endParaRPr lang="en-IL" dirty="0"/>
          </a:p>
        </p:txBody>
      </p:sp>
      <p:sp>
        <p:nvSpPr>
          <p:cNvPr id="4" name="מציין מיקום של מספר שקופית 3"/>
          <p:cNvSpPr>
            <a:spLocks noGrp="1"/>
          </p:cNvSpPr>
          <p:nvPr>
            <p:ph type="sldNum" sz="quarter" idx="5"/>
          </p:nvPr>
        </p:nvSpPr>
        <p:spPr/>
        <p:txBody>
          <a:bodyPr/>
          <a:lstStyle/>
          <a:p>
            <a:fld id="{524B7CE3-8E27-4ED3-A31D-93CF4BE11829}" type="slidenum">
              <a:rPr lang="he-IL" smtClean="0"/>
              <a:t>4</a:t>
            </a:fld>
            <a:endParaRPr lang="he-IL"/>
          </a:p>
        </p:txBody>
      </p:sp>
    </p:spTree>
    <p:extLst>
      <p:ext uri="{BB962C8B-B14F-4D97-AF65-F5344CB8AC3E}">
        <p14:creationId xmlns:p14="http://schemas.microsoft.com/office/powerpoint/2010/main" val="1362820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spcBef>
                <a:spcPts val="1400"/>
              </a:spcBef>
              <a:spcAft>
                <a:spcPts val="1400"/>
              </a:spcAft>
            </a:pPr>
            <a:r>
              <a:rPr lang="he-IL" sz="1200" b="0" i="0" u="none" strike="noStrike" dirty="0">
                <a:solidFill>
                  <a:srgbClr val="000000"/>
                </a:solidFill>
                <a:effectLst/>
                <a:latin typeface="Calibri" panose="020F0502020204030204" pitchFamily="34" charset="0"/>
              </a:rPr>
              <a:t>נסכם ונסביר כי </a:t>
            </a:r>
            <a:r>
              <a:rPr lang="he-IL" sz="1200" b="1" i="0" u="none" strike="noStrike" dirty="0">
                <a:solidFill>
                  <a:srgbClr val="000000"/>
                </a:solidFill>
                <a:effectLst/>
                <a:latin typeface="Calibri" panose="020F0502020204030204" pitchFamily="34" charset="0"/>
              </a:rPr>
              <a:t>אומץ לב</a:t>
            </a:r>
            <a:r>
              <a:rPr lang="he-IL" sz="1200" b="0" i="0" u="none" strike="noStrike" dirty="0">
                <a:solidFill>
                  <a:srgbClr val="000000"/>
                </a:solidFill>
                <a:effectLst/>
                <a:latin typeface="Calibri" panose="020F0502020204030204" pitchFamily="34" charset="0"/>
              </a:rPr>
              <a:t> הוא היכולת לעשות משהו קשה או מפחיד גם כשאנחנו חוששים או מרגישים לא בטוחים, כי אנחנו יודעים שזה הדבר הנכון לעשות.</a:t>
            </a:r>
            <a:endParaRPr lang="he-IL" b="0" dirty="0">
              <a:effectLst/>
            </a:endParaRPr>
          </a:p>
          <a:p>
            <a:pPr algn="r" rtl="1">
              <a:spcBef>
                <a:spcPts val="1400"/>
              </a:spcBef>
              <a:spcAft>
                <a:spcPts val="1400"/>
              </a:spcAft>
            </a:pPr>
            <a:r>
              <a:rPr lang="he-IL" sz="1200" b="0" i="0" u="none" strike="noStrike" dirty="0">
                <a:solidFill>
                  <a:srgbClr val="000000"/>
                </a:solidFill>
                <a:effectLst/>
                <a:latin typeface="Calibri" panose="020F0502020204030204" pitchFamily="34" charset="0"/>
              </a:rPr>
              <a:t>לדוגמה:</a:t>
            </a:r>
            <a:endParaRPr lang="he-IL" b="0" dirty="0">
              <a:effectLst/>
            </a:endParaRPr>
          </a:p>
          <a:p>
            <a:pPr algn="r" rtl="1" fontAlgn="base">
              <a:spcBef>
                <a:spcPts val="1400"/>
              </a:spcBef>
              <a:buFont typeface="Arial" panose="020B0604020202020204" pitchFamily="34" charset="0"/>
              <a:buChar char="•"/>
            </a:pPr>
            <a:r>
              <a:rPr lang="he-IL" sz="1200" b="0" i="0" u="none" strike="noStrike" dirty="0">
                <a:solidFill>
                  <a:srgbClr val="000000"/>
                </a:solidFill>
                <a:effectLst/>
                <a:latin typeface="Calibri" panose="020F0502020204030204" pitchFamily="34" charset="0"/>
              </a:rPr>
              <a:t>לומר את האמת גם כשקשה</a:t>
            </a:r>
          </a:p>
          <a:p>
            <a:pPr algn="r" rtl="1" fontAlgn="base">
              <a:buFont typeface="Arial" panose="020B0604020202020204" pitchFamily="34" charset="0"/>
              <a:buChar char="•"/>
            </a:pPr>
            <a:r>
              <a:rPr lang="he-IL" sz="1200" b="0" i="0" u="none" strike="noStrike" dirty="0">
                <a:solidFill>
                  <a:srgbClr val="000000"/>
                </a:solidFill>
                <a:effectLst/>
                <a:latin typeface="Calibri" panose="020F0502020204030204" pitchFamily="34" charset="0"/>
              </a:rPr>
              <a:t>לעזור לחבר או לחברה שחווים מצוקה</a:t>
            </a:r>
          </a:p>
          <a:p>
            <a:pPr algn="r" rtl="1" fontAlgn="base">
              <a:buFont typeface="Arial" panose="020B0604020202020204" pitchFamily="34" charset="0"/>
              <a:buChar char="•"/>
            </a:pPr>
            <a:r>
              <a:rPr lang="he-IL" sz="1200" b="0" i="0" u="none" strike="noStrike" dirty="0">
                <a:solidFill>
                  <a:srgbClr val="000000"/>
                </a:solidFill>
                <a:effectLst/>
                <a:latin typeface="Calibri" panose="020F0502020204030204" pitchFamily="34" charset="0"/>
              </a:rPr>
              <a:t>לנסות משהו חדש, אפילו אם מפחדים לטעות</a:t>
            </a:r>
          </a:p>
          <a:p>
            <a:pPr algn="r" rtl="1" fontAlgn="base">
              <a:spcAft>
                <a:spcPts val="1400"/>
              </a:spcAft>
              <a:buFont typeface="Arial" panose="020B0604020202020204" pitchFamily="34" charset="0"/>
              <a:buChar char="•"/>
            </a:pPr>
            <a:r>
              <a:rPr lang="he-IL" sz="1200" b="0" i="0" u="none" strike="noStrike" dirty="0">
                <a:solidFill>
                  <a:srgbClr val="000000"/>
                </a:solidFill>
                <a:effectLst/>
                <a:latin typeface="Calibri" panose="020F0502020204030204" pitchFamily="34" charset="0"/>
              </a:rPr>
              <a:t>לבקש עזרה כשצריך</a:t>
            </a:r>
          </a:p>
          <a:p>
            <a:pPr algn="r" rtl="1" fontAlgn="base">
              <a:spcAft>
                <a:spcPts val="1400"/>
              </a:spcAft>
              <a:buFont typeface="Arial" panose="020B0604020202020204" pitchFamily="34" charset="0"/>
              <a:buChar char="•"/>
            </a:pPr>
            <a:endParaRPr lang="he-IL" sz="1200" b="0" i="0" u="none" strike="noStrike" dirty="0">
              <a:solidFill>
                <a:srgbClr val="000000"/>
              </a:solidFill>
              <a:effectLst/>
              <a:latin typeface="Calibri" panose="020F0502020204030204" pitchFamily="34" charset="0"/>
            </a:endParaRPr>
          </a:p>
          <a:p>
            <a:pPr algn="r" rtl="1">
              <a:spcBef>
                <a:spcPts val="1400"/>
              </a:spcBef>
              <a:spcAft>
                <a:spcPts val="1400"/>
              </a:spcAft>
            </a:pPr>
            <a:r>
              <a:rPr lang="he-IL" sz="1200" b="0" i="0" u="none" strike="noStrike" dirty="0">
                <a:solidFill>
                  <a:srgbClr val="000000"/>
                </a:solidFill>
                <a:effectLst/>
                <a:latin typeface="Calibri" panose="020F0502020204030204" pitchFamily="34" charset="0"/>
              </a:rPr>
              <a:t>אומץ הוא לא ההפך מפחד – גילוי אומץ פירושו לפעול למרות הפחד, כדי לעשות טוב, להשתפר ולהתמודד עם אתגרים.</a:t>
            </a:r>
            <a:endParaRPr lang="he-IL" b="0" dirty="0">
              <a:effectLst/>
            </a:endParaRPr>
          </a:p>
          <a:p>
            <a:endParaRPr lang="he-IL" dirty="0"/>
          </a:p>
        </p:txBody>
      </p:sp>
      <p:sp>
        <p:nvSpPr>
          <p:cNvPr id="4" name="מציין מיקום של מספר שקופית 3"/>
          <p:cNvSpPr>
            <a:spLocks noGrp="1"/>
          </p:cNvSpPr>
          <p:nvPr>
            <p:ph type="sldNum" sz="quarter" idx="5"/>
          </p:nvPr>
        </p:nvSpPr>
        <p:spPr/>
        <p:txBody>
          <a:bodyPr/>
          <a:lstStyle/>
          <a:p>
            <a:fld id="{524B7CE3-8E27-4ED3-A31D-93CF4BE11829}" type="slidenum">
              <a:rPr lang="he-IL" smtClean="0"/>
              <a:t>5</a:t>
            </a:fld>
            <a:endParaRPr lang="he-IL"/>
          </a:p>
        </p:txBody>
      </p:sp>
    </p:spTree>
    <p:extLst>
      <p:ext uri="{BB962C8B-B14F-4D97-AF65-F5344CB8AC3E}">
        <p14:creationId xmlns:p14="http://schemas.microsoft.com/office/powerpoint/2010/main" val="1091262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171450" indent="-171450">
              <a:buFont typeface="Arial" panose="020B0604020202020204" pitchFamily="34" charset="0"/>
              <a:buChar char="•"/>
            </a:pPr>
            <a:r>
              <a:rPr lang="he-IL" b="0" dirty="0"/>
              <a:t>האם, לדעתכם, צריך אומץ כדי להגיע לחלל?</a:t>
            </a:r>
            <a:endParaRPr lang="en-US" b="0" dirty="0"/>
          </a:p>
          <a:p>
            <a:pPr marL="171450" indent="-171450">
              <a:buFont typeface="Arial" panose="020B0604020202020204" pitchFamily="34" charset="0"/>
              <a:buChar char="•"/>
            </a:pPr>
            <a:r>
              <a:rPr lang="he-IL" b="0" dirty="0"/>
              <a:t> מי יודע או יודעת מה זה אסטרונאוט?</a:t>
            </a:r>
          </a:p>
          <a:p>
            <a:r>
              <a:rPr lang="he-IL" b="1" dirty="0"/>
              <a:t>הצעה למורה לתיווך מקצוע האסטרונאוט לילדים ולילדות</a:t>
            </a:r>
            <a:r>
              <a:rPr lang="he-IL" b="0" dirty="0"/>
              <a:t>: אסטרונאוט או אסטרונאוטית הם אנשים אמיצים שטסים לחלל. הם לובשים חליפת חלל מיוחדת ששומרת עליהם ויוצאים לחקור כוכבים, ירחים ושאר פלאים בחלל. האסטרונאוט או האסטרונאוטית עובדים על חללית, ולפעמים הם מצלמים את כדור הארץ מרחוק. הם לומדים הרבה לפני הטיסה כדי לדעת איך להפעיל את החללית ולעבוד בצוות עם שאר האסטרונאוטים והאסטרונאוטיות שנמצאים איתם על החללית. אפשר לחשוב על האסטרונאוט או על האסטרונאוטית כמעין חוקרים וגיבורים שמגלים דברים חדשים על העולם שמחוץ לכדור הארץ.</a:t>
            </a:r>
          </a:p>
          <a:p>
            <a:pPr marL="171450" indent="-171450">
              <a:buFont typeface="Arial" panose="020B0604020202020204" pitchFamily="34" charset="0"/>
              <a:buChar char="•"/>
            </a:pPr>
            <a:r>
              <a:rPr lang="he-IL" b="0" dirty="0"/>
              <a:t>מה אתם יודעים על אסטרונאוטים ואסטרונאוטיות ועל החיים בחלל? </a:t>
            </a:r>
          </a:p>
          <a:p>
            <a:r>
              <a:rPr lang="he-IL" b="1" dirty="0"/>
              <a:t>למורה –</a:t>
            </a:r>
            <a:r>
              <a:rPr lang="he-IL" b="0" dirty="0"/>
              <a:t> נתייחס לתשובות הילדים והילדות ונרחיב את ההסבר על התנאים בחלל: חוסר כוח כבידה, תקלות טכניות, עבודה בצוות וריחוק מהבית.</a:t>
            </a:r>
          </a:p>
          <a:p>
            <a:endParaRPr lang="en-US" b="0" dirty="0"/>
          </a:p>
          <a:p>
            <a:r>
              <a:rPr lang="he-IL" b="0" dirty="0"/>
              <a:t>ידעתם שאסטרונאוטים ואסטרונאוטיות מתמודדים עם תקלות שעלולות להיות ממש מאתגרות, והם צריכים להישאר רגועים כדי לפתור אותן? היום נשמע סיפור על אסטרונאוטים בחלל ונגלה איך הם התמודדו עם תקלות ואתגרים.</a:t>
            </a:r>
          </a:p>
        </p:txBody>
      </p:sp>
      <p:sp>
        <p:nvSpPr>
          <p:cNvPr id="4" name="מציין מיקום של מספר שקופית 3"/>
          <p:cNvSpPr>
            <a:spLocks noGrp="1"/>
          </p:cNvSpPr>
          <p:nvPr>
            <p:ph type="sldNum" sz="quarter" idx="5"/>
          </p:nvPr>
        </p:nvSpPr>
        <p:spPr/>
        <p:txBody>
          <a:bodyPr/>
          <a:lstStyle/>
          <a:p>
            <a:fld id="{524B7CE3-8E27-4ED3-A31D-93CF4BE11829}" type="slidenum">
              <a:rPr lang="he-IL" smtClean="0"/>
              <a:t>6</a:t>
            </a:fld>
            <a:endParaRPr lang="he-IL"/>
          </a:p>
        </p:txBody>
      </p:sp>
    </p:spTree>
    <p:extLst>
      <p:ext uri="{BB962C8B-B14F-4D97-AF65-F5344CB8AC3E}">
        <p14:creationId xmlns:p14="http://schemas.microsoft.com/office/powerpoint/2010/main" val="4083582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F1056A-9A6C-CF0D-8BC6-E4D4A8BB0564}"/>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F88156B6-5D38-84D9-2DFB-D3461A59CD1B}"/>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F2DDCFA8-4CD8-C8B2-D791-989C08BAF013}"/>
              </a:ext>
            </a:extLst>
          </p:cNvPr>
          <p:cNvSpPr>
            <a:spLocks noGrp="1"/>
          </p:cNvSpPr>
          <p:nvPr>
            <p:ph type="body" idx="1"/>
          </p:nvPr>
        </p:nvSpPr>
        <p:spPr/>
        <p:txBody>
          <a:bodyPr/>
          <a:lstStyle/>
          <a:p>
            <a:r>
              <a:rPr lang="he-IL" b="1" dirty="0"/>
              <a:t>חלק ב' – צפייה בהרצאה (10 דקות)</a:t>
            </a:r>
            <a:endParaRPr lang="en-IL" b="1" dirty="0"/>
          </a:p>
        </p:txBody>
      </p:sp>
      <p:sp>
        <p:nvSpPr>
          <p:cNvPr id="4" name="מציין מיקום של מספר שקופית 3">
            <a:extLst>
              <a:ext uri="{FF2B5EF4-FFF2-40B4-BE49-F238E27FC236}">
                <a16:creationId xmlns:a16="http://schemas.microsoft.com/office/drawing/2014/main" id="{21C3A0BB-D342-D0E9-7947-7F261C2BF1F4}"/>
              </a:ext>
            </a:extLst>
          </p:cNvPr>
          <p:cNvSpPr>
            <a:spLocks noGrp="1"/>
          </p:cNvSpPr>
          <p:nvPr>
            <p:ph type="sldNum" sz="quarter" idx="5"/>
          </p:nvPr>
        </p:nvSpPr>
        <p:spPr/>
        <p:txBody>
          <a:bodyPr/>
          <a:lstStyle/>
          <a:p>
            <a:fld id="{524B7CE3-8E27-4ED3-A31D-93CF4BE11829}" type="slidenum">
              <a:rPr lang="he-IL" smtClean="0"/>
              <a:t>7</a:t>
            </a:fld>
            <a:endParaRPr lang="he-IL"/>
          </a:p>
        </p:txBody>
      </p:sp>
    </p:spTree>
    <p:extLst>
      <p:ext uri="{BB962C8B-B14F-4D97-AF65-F5344CB8AC3E}">
        <p14:creationId xmlns:p14="http://schemas.microsoft.com/office/powerpoint/2010/main" val="2420875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fontAlgn="base">
              <a:spcBef>
                <a:spcPts val="1400"/>
              </a:spcBef>
              <a:buFont typeface="+mj-lt"/>
              <a:buAutoNum type="arabicPeriod"/>
            </a:pPr>
            <a:r>
              <a:rPr lang="he-IL" sz="1800" b="0" i="0" u="none" strike="noStrike" dirty="0">
                <a:solidFill>
                  <a:srgbClr val="000000"/>
                </a:solidFill>
                <a:effectLst/>
                <a:latin typeface="Calibri" panose="020F0502020204030204" pitchFamily="34" charset="0"/>
              </a:rPr>
              <a:t>למה, לדעתכם, האסטרונאוטים והאסטרונאוטיות צריכים ללבוש חליפה מיוחדת בחלל? (היא מגינה עליהם ומספקת תנאים דומים לתנאים בכדור הארץ החיוניים לקיום חיים אנושיים – חמצן, לחץ אוויר, טמפרטורה)</a:t>
            </a:r>
          </a:p>
          <a:p>
            <a:pPr algn="r" rtl="1" fontAlgn="base">
              <a:buFont typeface="+mj-lt"/>
              <a:buAutoNum type="arabicPeriod"/>
            </a:pPr>
            <a:r>
              <a:rPr lang="he-IL" sz="1800" b="0" i="0" u="none" strike="noStrike" dirty="0">
                <a:solidFill>
                  <a:srgbClr val="000000"/>
                </a:solidFill>
                <a:effectLst/>
                <a:latin typeface="Calibri" panose="020F0502020204030204" pitchFamily="34" charset="0"/>
              </a:rPr>
              <a:t>איך, לדעתכם, הרגיש לוקה כשחדרו מים לחליפת החלל שלו?</a:t>
            </a:r>
          </a:p>
          <a:p>
            <a:pPr algn="r" rtl="1" fontAlgn="base">
              <a:buFont typeface="+mj-lt"/>
              <a:buAutoNum type="arabicPeriod"/>
            </a:pPr>
            <a:r>
              <a:rPr lang="he-IL" sz="1800" b="0" i="0" u="none" strike="noStrike" dirty="0">
                <a:solidFill>
                  <a:srgbClr val="000000"/>
                </a:solidFill>
                <a:effectLst/>
                <a:latin typeface="Calibri" panose="020F0502020204030204" pitchFamily="34" charset="0"/>
              </a:rPr>
              <a:t>מה עזר לו להתמודד עם התקלה?</a:t>
            </a:r>
          </a:p>
          <a:p>
            <a:pPr algn="r" rtl="1" fontAlgn="base">
              <a:buFont typeface="+mj-lt"/>
              <a:buAutoNum type="arabicPeriod"/>
            </a:pPr>
            <a:r>
              <a:rPr lang="he-IL" sz="1800" b="0" i="0" u="none" strike="noStrike" dirty="0">
                <a:solidFill>
                  <a:srgbClr val="000000"/>
                </a:solidFill>
                <a:effectLst/>
                <a:latin typeface="Calibri" panose="020F0502020204030204" pitchFamily="34" charset="0"/>
              </a:rPr>
              <a:t>למה חשוב להישאר רגועים כשמשהו משתבש?</a:t>
            </a:r>
          </a:p>
          <a:p>
            <a:pPr algn="r" rtl="1" fontAlgn="base">
              <a:buFont typeface="+mj-lt"/>
              <a:buAutoNum type="arabicPeriod"/>
            </a:pPr>
            <a:r>
              <a:rPr lang="he-IL" sz="1800" b="0" i="0" u="none" strike="noStrike" dirty="0">
                <a:solidFill>
                  <a:srgbClr val="000000"/>
                </a:solidFill>
                <a:effectLst/>
                <a:latin typeface="Calibri" panose="020F0502020204030204" pitchFamily="34" charset="0"/>
              </a:rPr>
              <a:t>האם הייתם מסכימים ללבוש חליפת חלל?</a:t>
            </a:r>
          </a:p>
          <a:p>
            <a:pPr algn="r" rtl="1" fontAlgn="base">
              <a:buFont typeface="+mj-lt"/>
              <a:buAutoNum type="arabicPeriod"/>
            </a:pPr>
            <a:r>
              <a:rPr lang="he-IL" sz="1800" b="0" i="0" u="none" strike="noStrike" dirty="0">
                <a:solidFill>
                  <a:srgbClr val="000000"/>
                </a:solidFill>
                <a:effectLst/>
                <a:latin typeface="Calibri" panose="020F0502020204030204" pitchFamily="34" charset="0"/>
              </a:rPr>
              <a:t>מה דעתכם על הפתרון של הופקינס? (שנורקל)</a:t>
            </a:r>
          </a:p>
          <a:p>
            <a:pPr algn="r" rtl="1" fontAlgn="base">
              <a:spcAft>
                <a:spcPts val="1400"/>
              </a:spcAft>
              <a:buFont typeface="+mj-lt"/>
              <a:buAutoNum type="arabicPeriod"/>
            </a:pPr>
            <a:r>
              <a:rPr lang="he-IL" sz="1800" b="0" i="0" u="none" strike="noStrike" dirty="0">
                <a:solidFill>
                  <a:srgbClr val="000000"/>
                </a:solidFill>
                <a:effectLst/>
                <a:latin typeface="Calibri" panose="020F0502020204030204" pitchFamily="34" charset="0"/>
              </a:rPr>
              <a:t>תנו דוגמה לאתגר שהתמודדתם </a:t>
            </a:r>
            <a:r>
              <a:rPr lang="he-IL" sz="1800" b="0" i="0" u="none" strike="noStrike" dirty="0" err="1">
                <a:solidFill>
                  <a:srgbClr val="000000"/>
                </a:solidFill>
                <a:effectLst/>
                <a:latin typeface="Calibri" panose="020F0502020204030204" pitchFamily="34" charset="0"/>
              </a:rPr>
              <a:t>איתו</a:t>
            </a:r>
            <a:r>
              <a:rPr lang="he-IL" sz="1800" b="0" i="0" u="none" strike="noStrike" dirty="0">
                <a:solidFill>
                  <a:srgbClr val="000000"/>
                </a:solidFill>
                <a:effectLst/>
                <a:latin typeface="Calibri" panose="020F0502020204030204" pitchFamily="34" charset="0"/>
              </a:rPr>
              <a:t> באמצעות פתרון יצירתי.</a:t>
            </a:r>
          </a:p>
          <a:p>
            <a:endParaRPr lang="en-IL" dirty="0"/>
          </a:p>
        </p:txBody>
      </p:sp>
      <p:sp>
        <p:nvSpPr>
          <p:cNvPr id="4" name="מציין מיקום של מספר שקופית 3"/>
          <p:cNvSpPr>
            <a:spLocks noGrp="1"/>
          </p:cNvSpPr>
          <p:nvPr>
            <p:ph type="sldNum" sz="quarter" idx="5"/>
          </p:nvPr>
        </p:nvSpPr>
        <p:spPr/>
        <p:txBody>
          <a:bodyPr/>
          <a:lstStyle/>
          <a:p>
            <a:fld id="{524B7CE3-8E27-4ED3-A31D-93CF4BE11829}" type="slidenum">
              <a:rPr lang="he-IL" smtClean="0"/>
              <a:t>9</a:t>
            </a:fld>
            <a:endParaRPr lang="he-IL"/>
          </a:p>
        </p:txBody>
      </p:sp>
    </p:spTree>
    <p:extLst>
      <p:ext uri="{BB962C8B-B14F-4D97-AF65-F5344CB8AC3E}">
        <p14:creationId xmlns:p14="http://schemas.microsoft.com/office/powerpoint/2010/main" val="2348546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6E5182-02D2-B3C3-F1EC-5EC3558D33DC}"/>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3561EBD7-EA49-5522-FDCF-201AA62CA5D7}"/>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60FB07AF-590E-DB1F-AFBE-446BC1F6810B}"/>
              </a:ext>
            </a:extLst>
          </p:cNvPr>
          <p:cNvSpPr>
            <a:spLocks noGrp="1"/>
          </p:cNvSpPr>
          <p:nvPr>
            <p:ph type="body" idx="1"/>
          </p:nvPr>
        </p:nvSpPr>
        <p:spPr/>
        <p:txBody>
          <a:bodyPr/>
          <a:lstStyle/>
          <a:p>
            <a:r>
              <a:rPr lang="he-IL" b="1" dirty="0"/>
              <a:t>חלק ג' – פעילות (20 דקות)</a:t>
            </a:r>
            <a:endParaRPr lang="en-IL" b="1" dirty="0"/>
          </a:p>
        </p:txBody>
      </p:sp>
      <p:sp>
        <p:nvSpPr>
          <p:cNvPr id="4" name="מציין מיקום של מספר שקופית 3">
            <a:extLst>
              <a:ext uri="{FF2B5EF4-FFF2-40B4-BE49-F238E27FC236}">
                <a16:creationId xmlns:a16="http://schemas.microsoft.com/office/drawing/2014/main" id="{F7B04F3D-13C4-5118-D589-2D2A9BEB8A00}"/>
              </a:ext>
            </a:extLst>
          </p:cNvPr>
          <p:cNvSpPr>
            <a:spLocks noGrp="1"/>
          </p:cNvSpPr>
          <p:nvPr>
            <p:ph type="sldNum" sz="quarter" idx="5"/>
          </p:nvPr>
        </p:nvSpPr>
        <p:spPr/>
        <p:txBody>
          <a:bodyPr/>
          <a:lstStyle/>
          <a:p>
            <a:fld id="{524B7CE3-8E27-4ED3-A31D-93CF4BE11829}" type="slidenum">
              <a:rPr lang="he-IL" smtClean="0"/>
              <a:t>10</a:t>
            </a:fld>
            <a:endParaRPr lang="he-IL"/>
          </a:p>
        </p:txBody>
      </p:sp>
    </p:spTree>
    <p:extLst>
      <p:ext uri="{BB962C8B-B14F-4D97-AF65-F5344CB8AC3E}">
        <p14:creationId xmlns:p14="http://schemas.microsoft.com/office/powerpoint/2010/main" val="693512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804BACE-E75A-49F1-A4B6-B70C084F89EA}"/>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30A868DF-AFA9-4FDA-92A2-3AFE21AEE2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AF73EC99-3DFD-48DC-BEE7-7AA9701C59E3}"/>
              </a:ext>
            </a:extLst>
          </p:cNvPr>
          <p:cNvSpPr>
            <a:spLocks noGrp="1"/>
          </p:cNvSpPr>
          <p:nvPr>
            <p:ph type="dt" sz="half" idx="10"/>
          </p:nvPr>
        </p:nvSpPr>
        <p:spPr/>
        <p:txBody>
          <a:bodyPr/>
          <a:lstStyle/>
          <a:p>
            <a:fld id="{C073DE35-3048-4866-B95C-AED5CBEC0D17}" type="datetimeFigureOut">
              <a:rPr lang="he-IL" smtClean="0"/>
              <a:t>כ"א/טבת/תשפ"ה</a:t>
            </a:fld>
            <a:endParaRPr lang="he-IL"/>
          </a:p>
        </p:txBody>
      </p:sp>
      <p:sp>
        <p:nvSpPr>
          <p:cNvPr id="5" name="מציין מיקום של כותרת תחתונה 4">
            <a:extLst>
              <a:ext uri="{FF2B5EF4-FFF2-40B4-BE49-F238E27FC236}">
                <a16:creationId xmlns:a16="http://schemas.microsoft.com/office/drawing/2014/main" id="{6CFF8E1D-32A5-4B40-AE67-2FCF0B55115C}"/>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B0F2F9C-1E79-4819-BE63-8C4C518584D5}"/>
              </a:ext>
            </a:extLst>
          </p:cNvPr>
          <p:cNvSpPr>
            <a:spLocks noGrp="1"/>
          </p:cNvSpPr>
          <p:nvPr>
            <p:ph type="sldNum" sz="quarter" idx="12"/>
          </p:nvPr>
        </p:nvSpPr>
        <p:spPr/>
        <p:txBody>
          <a:bodyPr/>
          <a:lstStyle/>
          <a:p>
            <a:fld id="{B45AB63D-E15D-44A6-AFA0-F8A4C321DCE0}" type="slidenum">
              <a:rPr lang="he-IL" smtClean="0"/>
              <a:t>‹#›</a:t>
            </a:fld>
            <a:endParaRPr lang="he-IL"/>
          </a:p>
        </p:txBody>
      </p:sp>
    </p:spTree>
    <p:extLst>
      <p:ext uri="{BB962C8B-B14F-4D97-AF65-F5344CB8AC3E}">
        <p14:creationId xmlns:p14="http://schemas.microsoft.com/office/powerpoint/2010/main" val="644549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2A521B1-FFF4-4F76-9B81-D7D8D6A445E4}"/>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596C3072-67E5-401B-9B45-4F34B5DBA5E0}"/>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42EEF63-A8E4-48AD-B536-1C1B92806D3A}"/>
              </a:ext>
            </a:extLst>
          </p:cNvPr>
          <p:cNvSpPr>
            <a:spLocks noGrp="1"/>
          </p:cNvSpPr>
          <p:nvPr>
            <p:ph type="dt" sz="half" idx="10"/>
          </p:nvPr>
        </p:nvSpPr>
        <p:spPr/>
        <p:txBody>
          <a:bodyPr/>
          <a:lstStyle/>
          <a:p>
            <a:fld id="{C073DE35-3048-4866-B95C-AED5CBEC0D17}" type="datetimeFigureOut">
              <a:rPr lang="he-IL" smtClean="0"/>
              <a:t>כ"א/טבת/תשפ"ה</a:t>
            </a:fld>
            <a:endParaRPr lang="he-IL"/>
          </a:p>
        </p:txBody>
      </p:sp>
      <p:sp>
        <p:nvSpPr>
          <p:cNvPr id="5" name="מציין מיקום של כותרת תחתונה 4">
            <a:extLst>
              <a:ext uri="{FF2B5EF4-FFF2-40B4-BE49-F238E27FC236}">
                <a16:creationId xmlns:a16="http://schemas.microsoft.com/office/drawing/2014/main" id="{201817F8-0F7A-49F3-B613-CE4E6ED5008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AEE12E92-3AE5-4279-9BEB-8E254379253A}"/>
              </a:ext>
            </a:extLst>
          </p:cNvPr>
          <p:cNvSpPr>
            <a:spLocks noGrp="1"/>
          </p:cNvSpPr>
          <p:nvPr>
            <p:ph type="sldNum" sz="quarter" idx="12"/>
          </p:nvPr>
        </p:nvSpPr>
        <p:spPr/>
        <p:txBody>
          <a:bodyPr/>
          <a:lstStyle/>
          <a:p>
            <a:fld id="{B45AB63D-E15D-44A6-AFA0-F8A4C321DCE0}" type="slidenum">
              <a:rPr lang="he-IL" smtClean="0"/>
              <a:t>‹#›</a:t>
            </a:fld>
            <a:endParaRPr lang="he-IL"/>
          </a:p>
        </p:txBody>
      </p:sp>
    </p:spTree>
    <p:extLst>
      <p:ext uri="{BB962C8B-B14F-4D97-AF65-F5344CB8AC3E}">
        <p14:creationId xmlns:p14="http://schemas.microsoft.com/office/powerpoint/2010/main" val="1871663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69329B9A-A219-422C-B886-F0D7591F7671}"/>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81F3023F-6EFE-403D-BDED-4481C4EBA3DE}"/>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FA1A4901-38D2-4068-89BC-D21ED547B240}"/>
              </a:ext>
            </a:extLst>
          </p:cNvPr>
          <p:cNvSpPr>
            <a:spLocks noGrp="1"/>
          </p:cNvSpPr>
          <p:nvPr>
            <p:ph type="dt" sz="half" idx="10"/>
          </p:nvPr>
        </p:nvSpPr>
        <p:spPr/>
        <p:txBody>
          <a:bodyPr/>
          <a:lstStyle/>
          <a:p>
            <a:fld id="{C073DE35-3048-4866-B95C-AED5CBEC0D17}" type="datetimeFigureOut">
              <a:rPr lang="he-IL" smtClean="0"/>
              <a:t>כ"א/טבת/תשפ"ה</a:t>
            </a:fld>
            <a:endParaRPr lang="he-IL"/>
          </a:p>
        </p:txBody>
      </p:sp>
      <p:sp>
        <p:nvSpPr>
          <p:cNvPr id="5" name="מציין מיקום של כותרת תחתונה 4">
            <a:extLst>
              <a:ext uri="{FF2B5EF4-FFF2-40B4-BE49-F238E27FC236}">
                <a16:creationId xmlns:a16="http://schemas.microsoft.com/office/drawing/2014/main" id="{044D47E6-5C1E-49B1-994F-A5C9A4357E9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2245707B-F572-428C-99F8-F6FA35ECD758}"/>
              </a:ext>
            </a:extLst>
          </p:cNvPr>
          <p:cNvSpPr>
            <a:spLocks noGrp="1"/>
          </p:cNvSpPr>
          <p:nvPr>
            <p:ph type="sldNum" sz="quarter" idx="12"/>
          </p:nvPr>
        </p:nvSpPr>
        <p:spPr/>
        <p:txBody>
          <a:bodyPr/>
          <a:lstStyle/>
          <a:p>
            <a:fld id="{B45AB63D-E15D-44A6-AFA0-F8A4C321DCE0}" type="slidenum">
              <a:rPr lang="he-IL" smtClean="0"/>
              <a:t>‹#›</a:t>
            </a:fld>
            <a:endParaRPr lang="he-IL"/>
          </a:p>
        </p:txBody>
      </p:sp>
    </p:spTree>
    <p:extLst>
      <p:ext uri="{BB962C8B-B14F-4D97-AF65-F5344CB8AC3E}">
        <p14:creationId xmlns:p14="http://schemas.microsoft.com/office/powerpoint/2010/main" val="2560411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B872501-7C33-4F3F-85AE-BB4EF894B4B4}"/>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33117BB9-D17A-45B9-80F8-3301E9F69E2C}"/>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C654E52-00D1-4512-917E-F682C2871D60}"/>
              </a:ext>
            </a:extLst>
          </p:cNvPr>
          <p:cNvSpPr>
            <a:spLocks noGrp="1"/>
          </p:cNvSpPr>
          <p:nvPr>
            <p:ph type="dt" sz="half" idx="10"/>
          </p:nvPr>
        </p:nvSpPr>
        <p:spPr/>
        <p:txBody>
          <a:bodyPr/>
          <a:lstStyle/>
          <a:p>
            <a:fld id="{C073DE35-3048-4866-B95C-AED5CBEC0D17}" type="datetimeFigureOut">
              <a:rPr lang="he-IL" smtClean="0"/>
              <a:t>כ"א/טבת/תשפ"ה</a:t>
            </a:fld>
            <a:endParaRPr lang="he-IL"/>
          </a:p>
        </p:txBody>
      </p:sp>
      <p:sp>
        <p:nvSpPr>
          <p:cNvPr id="5" name="מציין מיקום של כותרת תחתונה 4">
            <a:extLst>
              <a:ext uri="{FF2B5EF4-FFF2-40B4-BE49-F238E27FC236}">
                <a16:creationId xmlns:a16="http://schemas.microsoft.com/office/drawing/2014/main" id="{C491C1C1-2889-413B-8D1B-1CA3216DF2C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AB93B7DA-F02F-4144-90F3-A5F7924A8946}"/>
              </a:ext>
            </a:extLst>
          </p:cNvPr>
          <p:cNvSpPr>
            <a:spLocks noGrp="1"/>
          </p:cNvSpPr>
          <p:nvPr>
            <p:ph type="sldNum" sz="quarter" idx="12"/>
          </p:nvPr>
        </p:nvSpPr>
        <p:spPr/>
        <p:txBody>
          <a:bodyPr/>
          <a:lstStyle/>
          <a:p>
            <a:fld id="{B45AB63D-E15D-44A6-AFA0-F8A4C321DCE0}" type="slidenum">
              <a:rPr lang="he-IL" smtClean="0"/>
              <a:t>‹#›</a:t>
            </a:fld>
            <a:endParaRPr lang="he-IL"/>
          </a:p>
        </p:txBody>
      </p:sp>
    </p:spTree>
    <p:extLst>
      <p:ext uri="{BB962C8B-B14F-4D97-AF65-F5344CB8AC3E}">
        <p14:creationId xmlns:p14="http://schemas.microsoft.com/office/powerpoint/2010/main" val="2642675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3523B7F-E483-41E0-9777-19A6C7B2ABBA}"/>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DF0F093-B698-47BE-B383-A30EBEF52C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C2CF8394-A297-48EA-8E21-18BB2AA8868E}"/>
              </a:ext>
            </a:extLst>
          </p:cNvPr>
          <p:cNvSpPr>
            <a:spLocks noGrp="1"/>
          </p:cNvSpPr>
          <p:nvPr>
            <p:ph type="dt" sz="half" idx="10"/>
          </p:nvPr>
        </p:nvSpPr>
        <p:spPr/>
        <p:txBody>
          <a:bodyPr/>
          <a:lstStyle/>
          <a:p>
            <a:fld id="{C073DE35-3048-4866-B95C-AED5CBEC0D17}" type="datetimeFigureOut">
              <a:rPr lang="he-IL" smtClean="0"/>
              <a:t>כ"א/טבת/תשפ"ה</a:t>
            </a:fld>
            <a:endParaRPr lang="he-IL"/>
          </a:p>
        </p:txBody>
      </p:sp>
      <p:sp>
        <p:nvSpPr>
          <p:cNvPr id="5" name="מציין מיקום של כותרת תחתונה 4">
            <a:extLst>
              <a:ext uri="{FF2B5EF4-FFF2-40B4-BE49-F238E27FC236}">
                <a16:creationId xmlns:a16="http://schemas.microsoft.com/office/drawing/2014/main" id="{CDB6F59A-4CCA-49ED-A102-A7F8C6B4967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2228507-EA7B-46F8-8C55-B9AF00F97FC7}"/>
              </a:ext>
            </a:extLst>
          </p:cNvPr>
          <p:cNvSpPr>
            <a:spLocks noGrp="1"/>
          </p:cNvSpPr>
          <p:nvPr>
            <p:ph type="sldNum" sz="quarter" idx="12"/>
          </p:nvPr>
        </p:nvSpPr>
        <p:spPr/>
        <p:txBody>
          <a:bodyPr/>
          <a:lstStyle/>
          <a:p>
            <a:fld id="{B45AB63D-E15D-44A6-AFA0-F8A4C321DCE0}" type="slidenum">
              <a:rPr lang="he-IL" smtClean="0"/>
              <a:t>‹#›</a:t>
            </a:fld>
            <a:endParaRPr lang="he-IL"/>
          </a:p>
        </p:txBody>
      </p:sp>
    </p:spTree>
    <p:extLst>
      <p:ext uri="{BB962C8B-B14F-4D97-AF65-F5344CB8AC3E}">
        <p14:creationId xmlns:p14="http://schemas.microsoft.com/office/powerpoint/2010/main" val="608892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0BFF535-AEAF-4309-B3AA-ABED1D5DA5B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947B54FB-05F8-4D19-BE8A-FB498988F94D}"/>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C5230B97-E2CF-4822-AE38-630F96CA6E19}"/>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B7833F00-C000-441F-A470-8B791FE40E4B}"/>
              </a:ext>
            </a:extLst>
          </p:cNvPr>
          <p:cNvSpPr>
            <a:spLocks noGrp="1"/>
          </p:cNvSpPr>
          <p:nvPr>
            <p:ph type="dt" sz="half" idx="10"/>
          </p:nvPr>
        </p:nvSpPr>
        <p:spPr/>
        <p:txBody>
          <a:bodyPr/>
          <a:lstStyle/>
          <a:p>
            <a:fld id="{C073DE35-3048-4866-B95C-AED5CBEC0D17}" type="datetimeFigureOut">
              <a:rPr lang="he-IL" smtClean="0"/>
              <a:t>כ"א/טבת/תשפ"ה</a:t>
            </a:fld>
            <a:endParaRPr lang="he-IL"/>
          </a:p>
        </p:txBody>
      </p:sp>
      <p:sp>
        <p:nvSpPr>
          <p:cNvPr id="6" name="מציין מיקום של כותרת תחתונה 5">
            <a:extLst>
              <a:ext uri="{FF2B5EF4-FFF2-40B4-BE49-F238E27FC236}">
                <a16:creationId xmlns:a16="http://schemas.microsoft.com/office/drawing/2014/main" id="{5349CF28-72C9-4CFE-B116-FDA5E45D33DA}"/>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961CBDA2-BB2F-408B-BDC3-B70E0A3265C2}"/>
              </a:ext>
            </a:extLst>
          </p:cNvPr>
          <p:cNvSpPr>
            <a:spLocks noGrp="1"/>
          </p:cNvSpPr>
          <p:nvPr>
            <p:ph type="sldNum" sz="quarter" idx="12"/>
          </p:nvPr>
        </p:nvSpPr>
        <p:spPr/>
        <p:txBody>
          <a:bodyPr/>
          <a:lstStyle/>
          <a:p>
            <a:fld id="{B45AB63D-E15D-44A6-AFA0-F8A4C321DCE0}" type="slidenum">
              <a:rPr lang="he-IL" smtClean="0"/>
              <a:t>‹#›</a:t>
            </a:fld>
            <a:endParaRPr lang="he-IL"/>
          </a:p>
        </p:txBody>
      </p:sp>
    </p:spTree>
    <p:extLst>
      <p:ext uri="{BB962C8B-B14F-4D97-AF65-F5344CB8AC3E}">
        <p14:creationId xmlns:p14="http://schemas.microsoft.com/office/powerpoint/2010/main" val="1255135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C1987EB-E5FD-4C4B-84D6-5FA40B7D3A04}"/>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3D410C27-6F0A-4182-BA2F-48CD89DD01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F82CB47A-8786-467E-A6E9-C08B5339B579}"/>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86A80520-CDCA-430D-B749-7AEB62487A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34F89F27-432E-42C2-A154-DF264609CA23}"/>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5CD49690-D006-41BF-8E35-4CDC55BD713D}"/>
              </a:ext>
            </a:extLst>
          </p:cNvPr>
          <p:cNvSpPr>
            <a:spLocks noGrp="1"/>
          </p:cNvSpPr>
          <p:nvPr>
            <p:ph type="dt" sz="half" idx="10"/>
          </p:nvPr>
        </p:nvSpPr>
        <p:spPr/>
        <p:txBody>
          <a:bodyPr/>
          <a:lstStyle/>
          <a:p>
            <a:fld id="{C073DE35-3048-4866-B95C-AED5CBEC0D17}" type="datetimeFigureOut">
              <a:rPr lang="he-IL" smtClean="0"/>
              <a:t>כ"א/טבת/תשפ"ה</a:t>
            </a:fld>
            <a:endParaRPr lang="he-IL"/>
          </a:p>
        </p:txBody>
      </p:sp>
      <p:sp>
        <p:nvSpPr>
          <p:cNvPr id="8" name="מציין מיקום של כותרת תחתונה 7">
            <a:extLst>
              <a:ext uri="{FF2B5EF4-FFF2-40B4-BE49-F238E27FC236}">
                <a16:creationId xmlns:a16="http://schemas.microsoft.com/office/drawing/2014/main" id="{605197D2-C507-40FB-9040-152ECC142749}"/>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75C04D03-E300-4EDB-BF5B-0CDB9373326F}"/>
              </a:ext>
            </a:extLst>
          </p:cNvPr>
          <p:cNvSpPr>
            <a:spLocks noGrp="1"/>
          </p:cNvSpPr>
          <p:nvPr>
            <p:ph type="sldNum" sz="quarter" idx="12"/>
          </p:nvPr>
        </p:nvSpPr>
        <p:spPr/>
        <p:txBody>
          <a:bodyPr/>
          <a:lstStyle/>
          <a:p>
            <a:fld id="{B45AB63D-E15D-44A6-AFA0-F8A4C321DCE0}" type="slidenum">
              <a:rPr lang="he-IL" smtClean="0"/>
              <a:t>‹#›</a:t>
            </a:fld>
            <a:endParaRPr lang="he-IL"/>
          </a:p>
        </p:txBody>
      </p:sp>
    </p:spTree>
    <p:extLst>
      <p:ext uri="{BB962C8B-B14F-4D97-AF65-F5344CB8AC3E}">
        <p14:creationId xmlns:p14="http://schemas.microsoft.com/office/powerpoint/2010/main" val="1643108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847306D-C498-4F81-972A-4FBBCF43D8F7}"/>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F21800ED-78DF-47CE-AA28-34CDEADEE122}"/>
              </a:ext>
            </a:extLst>
          </p:cNvPr>
          <p:cNvSpPr>
            <a:spLocks noGrp="1"/>
          </p:cNvSpPr>
          <p:nvPr>
            <p:ph type="dt" sz="half" idx="10"/>
          </p:nvPr>
        </p:nvSpPr>
        <p:spPr/>
        <p:txBody>
          <a:bodyPr/>
          <a:lstStyle/>
          <a:p>
            <a:fld id="{C073DE35-3048-4866-B95C-AED5CBEC0D17}" type="datetimeFigureOut">
              <a:rPr lang="he-IL" smtClean="0"/>
              <a:t>כ"א/טבת/תשפ"ה</a:t>
            </a:fld>
            <a:endParaRPr lang="he-IL"/>
          </a:p>
        </p:txBody>
      </p:sp>
      <p:sp>
        <p:nvSpPr>
          <p:cNvPr id="4" name="מציין מיקום של כותרת תחתונה 3">
            <a:extLst>
              <a:ext uri="{FF2B5EF4-FFF2-40B4-BE49-F238E27FC236}">
                <a16:creationId xmlns:a16="http://schemas.microsoft.com/office/drawing/2014/main" id="{63142D9F-9565-4B2C-8E4B-A83B333FE690}"/>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C82A09A2-DB9D-4F35-8AF6-E6D1EF3B6A60}"/>
              </a:ext>
            </a:extLst>
          </p:cNvPr>
          <p:cNvSpPr>
            <a:spLocks noGrp="1"/>
          </p:cNvSpPr>
          <p:nvPr>
            <p:ph type="sldNum" sz="quarter" idx="12"/>
          </p:nvPr>
        </p:nvSpPr>
        <p:spPr/>
        <p:txBody>
          <a:bodyPr/>
          <a:lstStyle/>
          <a:p>
            <a:fld id="{B45AB63D-E15D-44A6-AFA0-F8A4C321DCE0}" type="slidenum">
              <a:rPr lang="he-IL" smtClean="0"/>
              <a:t>‹#›</a:t>
            </a:fld>
            <a:endParaRPr lang="he-IL"/>
          </a:p>
        </p:txBody>
      </p:sp>
    </p:spTree>
    <p:extLst>
      <p:ext uri="{BB962C8B-B14F-4D97-AF65-F5344CB8AC3E}">
        <p14:creationId xmlns:p14="http://schemas.microsoft.com/office/powerpoint/2010/main" val="2157890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74F17BF5-DCB1-4322-9085-5158C5C0026A}"/>
              </a:ext>
            </a:extLst>
          </p:cNvPr>
          <p:cNvSpPr>
            <a:spLocks noGrp="1"/>
          </p:cNvSpPr>
          <p:nvPr>
            <p:ph type="dt" sz="half" idx="10"/>
          </p:nvPr>
        </p:nvSpPr>
        <p:spPr/>
        <p:txBody>
          <a:bodyPr/>
          <a:lstStyle/>
          <a:p>
            <a:fld id="{C073DE35-3048-4866-B95C-AED5CBEC0D17}" type="datetimeFigureOut">
              <a:rPr lang="he-IL" smtClean="0"/>
              <a:t>כ"א/טבת/תשפ"ה</a:t>
            </a:fld>
            <a:endParaRPr lang="he-IL"/>
          </a:p>
        </p:txBody>
      </p:sp>
      <p:sp>
        <p:nvSpPr>
          <p:cNvPr id="3" name="מציין מיקום של כותרת תחתונה 2">
            <a:extLst>
              <a:ext uri="{FF2B5EF4-FFF2-40B4-BE49-F238E27FC236}">
                <a16:creationId xmlns:a16="http://schemas.microsoft.com/office/drawing/2014/main" id="{1D62647D-8394-49C0-BFE0-61FDE8526470}"/>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7ED12FE2-6AB2-4DEC-9F8B-D8D0EA41D80E}"/>
              </a:ext>
            </a:extLst>
          </p:cNvPr>
          <p:cNvSpPr>
            <a:spLocks noGrp="1"/>
          </p:cNvSpPr>
          <p:nvPr>
            <p:ph type="sldNum" sz="quarter" idx="12"/>
          </p:nvPr>
        </p:nvSpPr>
        <p:spPr/>
        <p:txBody>
          <a:bodyPr/>
          <a:lstStyle/>
          <a:p>
            <a:fld id="{B45AB63D-E15D-44A6-AFA0-F8A4C321DCE0}" type="slidenum">
              <a:rPr lang="he-IL" smtClean="0"/>
              <a:t>‹#›</a:t>
            </a:fld>
            <a:endParaRPr lang="he-IL"/>
          </a:p>
        </p:txBody>
      </p:sp>
    </p:spTree>
    <p:extLst>
      <p:ext uri="{BB962C8B-B14F-4D97-AF65-F5344CB8AC3E}">
        <p14:creationId xmlns:p14="http://schemas.microsoft.com/office/powerpoint/2010/main" val="1479550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74E4DEE-DE62-4998-AB69-8D1199CC682B}"/>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034933AD-EE4A-4C6E-A8EB-9FEEC45685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15404DF3-F2BA-47D1-A3C4-65BC44CCCB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F252CA09-7193-40C5-80F6-9254F14F82D4}"/>
              </a:ext>
            </a:extLst>
          </p:cNvPr>
          <p:cNvSpPr>
            <a:spLocks noGrp="1"/>
          </p:cNvSpPr>
          <p:nvPr>
            <p:ph type="dt" sz="half" idx="10"/>
          </p:nvPr>
        </p:nvSpPr>
        <p:spPr/>
        <p:txBody>
          <a:bodyPr/>
          <a:lstStyle/>
          <a:p>
            <a:fld id="{C073DE35-3048-4866-B95C-AED5CBEC0D17}" type="datetimeFigureOut">
              <a:rPr lang="he-IL" smtClean="0"/>
              <a:t>כ"א/טבת/תשפ"ה</a:t>
            </a:fld>
            <a:endParaRPr lang="he-IL"/>
          </a:p>
        </p:txBody>
      </p:sp>
      <p:sp>
        <p:nvSpPr>
          <p:cNvPr id="6" name="מציין מיקום של כותרת תחתונה 5">
            <a:extLst>
              <a:ext uri="{FF2B5EF4-FFF2-40B4-BE49-F238E27FC236}">
                <a16:creationId xmlns:a16="http://schemas.microsoft.com/office/drawing/2014/main" id="{BB941103-2618-4822-8686-6C644A608879}"/>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D4BE0B43-5ED2-4420-B808-87086B90F4EB}"/>
              </a:ext>
            </a:extLst>
          </p:cNvPr>
          <p:cNvSpPr>
            <a:spLocks noGrp="1"/>
          </p:cNvSpPr>
          <p:nvPr>
            <p:ph type="sldNum" sz="quarter" idx="12"/>
          </p:nvPr>
        </p:nvSpPr>
        <p:spPr/>
        <p:txBody>
          <a:bodyPr/>
          <a:lstStyle/>
          <a:p>
            <a:fld id="{B45AB63D-E15D-44A6-AFA0-F8A4C321DCE0}" type="slidenum">
              <a:rPr lang="he-IL" smtClean="0"/>
              <a:t>‹#›</a:t>
            </a:fld>
            <a:endParaRPr lang="he-IL"/>
          </a:p>
        </p:txBody>
      </p:sp>
    </p:spTree>
    <p:extLst>
      <p:ext uri="{BB962C8B-B14F-4D97-AF65-F5344CB8AC3E}">
        <p14:creationId xmlns:p14="http://schemas.microsoft.com/office/powerpoint/2010/main" val="1573401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3368921-8D4A-4D77-B9D9-765CBFA8645C}"/>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3DC97C72-F98B-4924-A702-8A91776923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1DE69A93-C429-4914-B20B-BA107F9B4C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3FC7742A-D9A7-4AFD-BCB5-161340BCEEE2}"/>
              </a:ext>
            </a:extLst>
          </p:cNvPr>
          <p:cNvSpPr>
            <a:spLocks noGrp="1"/>
          </p:cNvSpPr>
          <p:nvPr>
            <p:ph type="dt" sz="half" idx="10"/>
          </p:nvPr>
        </p:nvSpPr>
        <p:spPr/>
        <p:txBody>
          <a:bodyPr/>
          <a:lstStyle/>
          <a:p>
            <a:fld id="{C073DE35-3048-4866-B95C-AED5CBEC0D17}" type="datetimeFigureOut">
              <a:rPr lang="he-IL" smtClean="0"/>
              <a:t>כ"א/טבת/תשפ"ה</a:t>
            </a:fld>
            <a:endParaRPr lang="he-IL"/>
          </a:p>
        </p:txBody>
      </p:sp>
      <p:sp>
        <p:nvSpPr>
          <p:cNvPr id="6" name="מציין מיקום של כותרת תחתונה 5">
            <a:extLst>
              <a:ext uri="{FF2B5EF4-FFF2-40B4-BE49-F238E27FC236}">
                <a16:creationId xmlns:a16="http://schemas.microsoft.com/office/drawing/2014/main" id="{A2D4BF5C-98B7-4416-A55B-17650601C433}"/>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496AD6E3-BDEA-4863-B644-36BC6724DF19}"/>
              </a:ext>
            </a:extLst>
          </p:cNvPr>
          <p:cNvSpPr>
            <a:spLocks noGrp="1"/>
          </p:cNvSpPr>
          <p:nvPr>
            <p:ph type="sldNum" sz="quarter" idx="12"/>
          </p:nvPr>
        </p:nvSpPr>
        <p:spPr/>
        <p:txBody>
          <a:bodyPr/>
          <a:lstStyle/>
          <a:p>
            <a:fld id="{B45AB63D-E15D-44A6-AFA0-F8A4C321DCE0}" type="slidenum">
              <a:rPr lang="he-IL" smtClean="0"/>
              <a:t>‹#›</a:t>
            </a:fld>
            <a:endParaRPr lang="he-IL"/>
          </a:p>
        </p:txBody>
      </p:sp>
    </p:spTree>
    <p:extLst>
      <p:ext uri="{BB962C8B-B14F-4D97-AF65-F5344CB8AC3E}">
        <p14:creationId xmlns:p14="http://schemas.microsoft.com/office/powerpoint/2010/main" val="2200127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185E7DD3-47C0-4754-8E50-82FED47DA6D3}"/>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7E6FAA20-D505-4BE6-9A92-60A1D59801A3}"/>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688FA365-5E43-4F94-B6AE-B853E789682E}"/>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073DE35-3048-4866-B95C-AED5CBEC0D17}" type="datetimeFigureOut">
              <a:rPr lang="he-IL" smtClean="0"/>
              <a:t>כ"א/טבת/תשפ"ה</a:t>
            </a:fld>
            <a:endParaRPr lang="he-IL"/>
          </a:p>
        </p:txBody>
      </p:sp>
      <p:sp>
        <p:nvSpPr>
          <p:cNvPr id="5" name="מציין מיקום של כותרת תחתונה 4">
            <a:extLst>
              <a:ext uri="{FF2B5EF4-FFF2-40B4-BE49-F238E27FC236}">
                <a16:creationId xmlns:a16="http://schemas.microsoft.com/office/drawing/2014/main" id="{2F1DBF1A-AAD5-416A-8DF1-8BA4DC87BC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0EBB7FC2-DEE0-4058-990F-37E8EBD079F3}"/>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45AB63D-E15D-44A6-AFA0-F8A4C321DCE0}" type="slidenum">
              <a:rPr lang="he-IL" smtClean="0"/>
              <a:t>‹#›</a:t>
            </a:fld>
            <a:endParaRPr lang="he-IL"/>
          </a:p>
        </p:txBody>
      </p:sp>
    </p:spTree>
    <p:extLst>
      <p:ext uri="{BB962C8B-B14F-4D97-AF65-F5344CB8AC3E}">
        <p14:creationId xmlns:p14="http://schemas.microsoft.com/office/powerpoint/2010/main" val="4198432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 Id="rId9" Type="http://schemas.openxmlformats.org/officeDocument/2006/relationships/image" Target="../media/image7.sv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6.svg"/><Relationship Id="rId5" Type="http://schemas.openxmlformats.org/officeDocument/2006/relationships/image" Target="../media/image15.pn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9.svg"/><Relationship Id="rId5" Type="http://schemas.openxmlformats.org/officeDocument/2006/relationships/image" Target="../media/image28.pn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30.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29.svg"/><Relationship Id="rId5" Type="http://schemas.openxmlformats.org/officeDocument/2006/relationships/image" Target="../media/image28.png"/><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16.svg"/><Relationship Id="rId5" Type="http://schemas.openxmlformats.org/officeDocument/2006/relationships/image" Target="../media/image15.png"/><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33.jpe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32.svg"/><Relationship Id="rId5" Type="http://schemas.openxmlformats.org/officeDocument/2006/relationships/image" Target="../media/image31.png"/><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png"/><Relationship Id="rId7" Type="http://schemas.openxmlformats.org/officeDocument/2006/relationships/image" Target="../media/image11.sv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 Id="rId9" Type="http://schemas.openxmlformats.org/officeDocument/2006/relationships/image" Target="../media/image13.svg"/></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16.svg"/><Relationship Id="rId5" Type="http://schemas.openxmlformats.org/officeDocument/2006/relationships/image" Target="../media/image15.png"/><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4.jpe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14.png"/><Relationship Id="rId4" Type="http://schemas.openxmlformats.org/officeDocument/2006/relationships/image" Target="../media/image23.svg"/></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16.svg"/><Relationship Id="rId5" Type="http://schemas.openxmlformats.org/officeDocument/2006/relationships/image" Target="../media/image15.png"/><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4.png"/><Relationship Id="rId1" Type="http://schemas.openxmlformats.org/officeDocument/2006/relationships/slideLayout" Target="../slideLayouts/slideLayout1.xml"/><Relationship Id="rId5" Type="http://schemas.openxmlformats.org/officeDocument/2006/relationships/image" Target="../media/image26.svg"/><Relationship Id="rId4" Type="http://schemas.openxmlformats.org/officeDocument/2006/relationships/image" Target="../media/image25.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png"/><Relationship Id="rId7" Type="http://schemas.openxmlformats.org/officeDocument/2006/relationships/image" Target="../media/image11.sv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 Id="rId9" Type="http://schemas.openxmlformats.org/officeDocument/2006/relationships/image" Target="../media/image13.svg"/></Relationships>
</file>

<file path=ppt/slides/_rels/slide20.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7.jpe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14.png"/><Relationship Id="rId4" Type="http://schemas.openxmlformats.org/officeDocument/2006/relationships/image" Target="../media/image23.svg"/></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16.svg"/><Relationship Id="rId5" Type="http://schemas.openxmlformats.org/officeDocument/2006/relationships/image" Target="../media/image15.png"/><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34.jpe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29.svg"/><Relationship Id="rId5" Type="http://schemas.openxmlformats.org/officeDocument/2006/relationships/image" Target="../media/image28.png"/><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29.svg"/><Relationship Id="rId5" Type="http://schemas.openxmlformats.org/officeDocument/2006/relationships/image" Target="../media/image28.png"/><Relationship Id="rId4" Type="http://schemas.microsoft.com/office/2007/relationships/hdphoto" Target="../media/hdphoto1.wdp"/></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30.jpe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29.svg"/><Relationship Id="rId5" Type="http://schemas.openxmlformats.org/officeDocument/2006/relationships/image" Target="../media/image28.png"/><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16.svg"/><Relationship Id="rId5" Type="http://schemas.openxmlformats.org/officeDocument/2006/relationships/image" Target="../media/image15.png"/><Relationship Id="rId4" Type="http://schemas.microsoft.com/office/2007/relationships/hdphoto" Target="../media/hdphoto1.wdp"/></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33.jpeg"/><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32.svg"/><Relationship Id="rId5" Type="http://schemas.openxmlformats.org/officeDocument/2006/relationships/image" Target="../media/image31.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6.svg"/><Relationship Id="rId5" Type="http://schemas.openxmlformats.org/officeDocument/2006/relationships/image" Target="../media/image15.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8.svg"/><Relationship Id="rId5" Type="http://schemas.openxmlformats.org/officeDocument/2006/relationships/image" Target="../media/image17.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14.png"/><Relationship Id="rId7" Type="http://schemas.openxmlformats.org/officeDocument/2006/relationships/image" Target="../media/image2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20.svg"/><Relationship Id="rId5" Type="http://schemas.openxmlformats.org/officeDocument/2006/relationships/image" Target="../media/image19.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4.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14.png"/><Relationship Id="rId4" Type="http://schemas.openxmlformats.org/officeDocument/2006/relationships/image" Target="../media/image23.sv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6.svg"/><Relationship Id="rId5" Type="http://schemas.openxmlformats.org/officeDocument/2006/relationships/image" Target="../media/image15.pn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4.png"/><Relationship Id="rId1" Type="http://schemas.openxmlformats.org/officeDocument/2006/relationships/slideLayout" Target="../slideLayouts/slideLayout1.xml"/><Relationship Id="rId5" Type="http://schemas.openxmlformats.org/officeDocument/2006/relationships/image" Target="../media/image26.svg"/><Relationship Id="rId4" Type="http://schemas.openxmlformats.org/officeDocument/2006/relationships/image" Target="../media/image25.png"/></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7.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14.png"/><Relationship Id="rId4" Type="http://schemas.openxmlformats.org/officeDocument/2006/relationships/image" Target="../media/image2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תיבת טקסט 26">
            <a:extLst>
              <a:ext uri="{FF2B5EF4-FFF2-40B4-BE49-F238E27FC236}">
                <a16:creationId xmlns:a16="http://schemas.microsoft.com/office/drawing/2014/main" id="{6421B862-F3EC-A29F-5582-B9395A34B6E8}"/>
              </a:ext>
            </a:extLst>
          </p:cNvPr>
          <p:cNvSpPr txBox="1"/>
          <p:nvPr/>
        </p:nvSpPr>
        <p:spPr>
          <a:xfrm>
            <a:off x="3316687" y="1189209"/>
            <a:ext cx="5577677" cy="1323439"/>
          </a:xfrm>
          <a:prstGeom prst="rect">
            <a:avLst/>
          </a:prstGeom>
          <a:noFill/>
        </p:spPr>
        <p:txBody>
          <a:bodyPr wrap="square" rtlCol="1">
            <a:spAutoFit/>
          </a:bodyPr>
          <a:lstStyle/>
          <a:p>
            <a:r>
              <a:rPr lang="he-IL" sz="8000" b="1" dirty="0">
                <a:latin typeface="Calibri" panose="020F0502020204030204" pitchFamily="34" charset="0"/>
                <a:ea typeface="Calibri" panose="020F0502020204030204" pitchFamily="34" charset="0"/>
                <a:cs typeface="Calibri" panose="020F0502020204030204" pitchFamily="34" charset="0"/>
              </a:rPr>
              <a:t>מצגת לשיעור</a:t>
            </a:r>
          </a:p>
        </p:txBody>
      </p:sp>
      <p:sp>
        <p:nvSpPr>
          <p:cNvPr id="24" name="מלבן: פינות מעוגלות 23">
            <a:extLst>
              <a:ext uri="{FF2B5EF4-FFF2-40B4-BE49-F238E27FC236}">
                <a16:creationId xmlns:a16="http://schemas.microsoft.com/office/drawing/2014/main" id="{C46BC02F-80E3-F07F-B5EF-C295E3ADCD82}"/>
              </a:ext>
            </a:extLst>
          </p:cNvPr>
          <p:cNvSpPr/>
          <p:nvPr/>
        </p:nvSpPr>
        <p:spPr>
          <a:xfrm>
            <a:off x="5801360" y="5349702"/>
            <a:ext cx="2934628" cy="448819"/>
          </a:xfrm>
          <a:prstGeom prst="roundRect">
            <a:avLst/>
          </a:prstGeom>
          <a:solidFill>
            <a:srgbClr val="BCE6EA"/>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פינות מעוגלות 14">
            <a:extLst>
              <a:ext uri="{FF2B5EF4-FFF2-40B4-BE49-F238E27FC236}">
                <a16:creationId xmlns:a16="http://schemas.microsoft.com/office/drawing/2014/main" id="{3DCE5822-BF68-DFEC-0372-DC756838B19D}"/>
              </a:ext>
            </a:extLst>
          </p:cNvPr>
          <p:cNvSpPr/>
          <p:nvPr/>
        </p:nvSpPr>
        <p:spPr>
          <a:xfrm>
            <a:off x="5872480" y="4092701"/>
            <a:ext cx="2863508" cy="448819"/>
          </a:xfrm>
          <a:prstGeom prst="roundRect">
            <a:avLst/>
          </a:prstGeom>
          <a:solidFill>
            <a:srgbClr val="BCE6EA"/>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תיבת טקסט 2">
            <a:extLst>
              <a:ext uri="{FF2B5EF4-FFF2-40B4-BE49-F238E27FC236}">
                <a16:creationId xmlns:a16="http://schemas.microsoft.com/office/drawing/2014/main" id="{3839B470-9CE7-4B15-A9B2-C8D8A6FAFF28}"/>
              </a:ext>
            </a:extLst>
          </p:cNvPr>
          <p:cNvSpPr txBox="1"/>
          <p:nvPr/>
        </p:nvSpPr>
        <p:spPr>
          <a:xfrm>
            <a:off x="3065674" y="2245552"/>
            <a:ext cx="6253635" cy="584775"/>
          </a:xfrm>
          <a:prstGeom prst="rect">
            <a:avLst/>
          </a:prstGeom>
          <a:noFill/>
        </p:spPr>
        <p:txBody>
          <a:bodyPr wrap="none" rtlCol="1">
            <a:spAutoFit/>
          </a:bodyPr>
          <a:lstStyle/>
          <a:p>
            <a:pPr algn="ctr"/>
            <a:r>
              <a:rPr lang="he-IL" sz="3200" b="1" dirty="0">
                <a:latin typeface="Calibri" panose="020F0502020204030204" pitchFamily="34" charset="0"/>
                <a:ea typeface="Calibri" panose="020F0502020204030204" pitchFamily="34" charset="0"/>
                <a:cs typeface="Calibri" panose="020F0502020204030204" pitchFamily="34" charset="0"/>
              </a:rPr>
              <a:t>שבוע החלל – סוד חליפת החלל / בר חיון</a:t>
            </a:r>
          </a:p>
        </p:txBody>
      </p:sp>
      <p:pic>
        <p:nvPicPr>
          <p:cNvPr id="12" name="תמונה 11" descr="תמונה שמכילה טקסט&#10;&#10;התיאור נוצר באופן אוטומטי">
            <a:extLst>
              <a:ext uri="{FF2B5EF4-FFF2-40B4-BE49-F238E27FC236}">
                <a16:creationId xmlns:a16="http://schemas.microsoft.com/office/drawing/2014/main" id="{3E30CB4F-03B3-4F41-8E4C-7DCCB78852DE}"/>
              </a:ext>
            </a:extLst>
          </p:cNvPr>
          <p:cNvPicPr>
            <a:picLocks noChangeAspect="1"/>
          </p:cNvPicPr>
          <p:nvPr/>
        </p:nvPicPr>
        <p:blipFill>
          <a:blip r:embed="rId3">
            <a:alphaModFix amt="93000"/>
            <a:extLst>
              <a:ext uri="{28A0092B-C50C-407E-A947-70E740481C1C}">
                <a14:useLocalDpi xmlns:a14="http://schemas.microsoft.com/office/drawing/2010/main" val="0"/>
              </a:ext>
            </a:extLst>
          </a:blip>
          <a:stretch>
            <a:fillRect/>
          </a:stretch>
        </p:blipFill>
        <p:spPr>
          <a:xfrm>
            <a:off x="5026801" y="697954"/>
            <a:ext cx="2138394" cy="411640"/>
          </a:xfrm>
          <a:prstGeom prst="rect">
            <a:avLst/>
          </a:prstGeom>
          <a:ln>
            <a:noFill/>
          </a:ln>
        </p:spPr>
      </p:pic>
      <p:sp>
        <p:nvSpPr>
          <p:cNvPr id="13" name="תיבת טקסט 12">
            <a:extLst>
              <a:ext uri="{FF2B5EF4-FFF2-40B4-BE49-F238E27FC236}">
                <a16:creationId xmlns:a16="http://schemas.microsoft.com/office/drawing/2014/main" id="{897AF846-25A4-42EF-9DDF-89CBF4883B35}"/>
              </a:ext>
            </a:extLst>
          </p:cNvPr>
          <p:cNvSpPr txBox="1"/>
          <p:nvPr/>
        </p:nvSpPr>
        <p:spPr>
          <a:xfrm>
            <a:off x="4106160" y="3552539"/>
            <a:ext cx="4629828" cy="523220"/>
          </a:xfrm>
          <a:prstGeom prst="rect">
            <a:avLst/>
          </a:prstGeom>
          <a:noFill/>
        </p:spPr>
        <p:txBody>
          <a:bodyPr wrap="square" rtlCol="1">
            <a:spAutoFit/>
          </a:bodyPr>
          <a:lstStyle/>
          <a:p>
            <a:r>
              <a:rPr lang="he-IL" sz="2800" dirty="0">
                <a:latin typeface="Calibri" panose="020F0502020204030204" pitchFamily="34" charset="0"/>
                <a:ea typeface="Calibri" panose="020F0502020204030204" pitchFamily="34" charset="0"/>
                <a:cs typeface="Calibri" panose="020F0502020204030204" pitchFamily="34" charset="0"/>
              </a:rPr>
              <a:t>שקופיות 2-14:</a:t>
            </a:r>
          </a:p>
        </p:txBody>
      </p:sp>
      <p:sp>
        <p:nvSpPr>
          <p:cNvPr id="11" name="תיבת טקסט 10">
            <a:extLst>
              <a:ext uri="{FF2B5EF4-FFF2-40B4-BE49-F238E27FC236}">
                <a16:creationId xmlns:a16="http://schemas.microsoft.com/office/drawing/2014/main" id="{633BAC07-6957-40B7-B3CE-56BBC3CC7132}"/>
              </a:ext>
            </a:extLst>
          </p:cNvPr>
          <p:cNvSpPr txBox="1"/>
          <p:nvPr/>
        </p:nvSpPr>
        <p:spPr>
          <a:xfrm>
            <a:off x="3369043" y="4786748"/>
            <a:ext cx="5366945" cy="523220"/>
          </a:xfrm>
          <a:prstGeom prst="rect">
            <a:avLst/>
          </a:prstGeom>
          <a:noFill/>
        </p:spPr>
        <p:txBody>
          <a:bodyPr wrap="square" rtlCol="1">
            <a:spAutoFit/>
          </a:bodyPr>
          <a:lstStyle/>
          <a:p>
            <a:r>
              <a:rPr lang="he-IL" sz="2800" dirty="0">
                <a:latin typeface="Calibri" panose="020F0502020204030204" pitchFamily="34" charset="0"/>
                <a:ea typeface="Calibri" panose="020F0502020204030204" pitchFamily="34" charset="0"/>
                <a:cs typeface="Calibri" panose="020F0502020204030204" pitchFamily="34" charset="0"/>
              </a:rPr>
              <a:t>שקופיות 15-23:</a:t>
            </a:r>
          </a:p>
        </p:txBody>
      </p:sp>
      <p:sp>
        <p:nvSpPr>
          <p:cNvPr id="2" name="מלבן 1">
            <a:extLst>
              <a:ext uri="{FF2B5EF4-FFF2-40B4-BE49-F238E27FC236}">
                <a16:creationId xmlns:a16="http://schemas.microsoft.com/office/drawing/2014/main" id="{ADF9512E-FF73-4406-9772-755B902D90A2}"/>
              </a:ext>
            </a:extLst>
          </p:cNvPr>
          <p:cNvSpPr/>
          <p:nvPr/>
        </p:nvSpPr>
        <p:spPr>
          <a:xfrm>
            <a:off x="8821012" y="3774184"/>
            <a:ext cx="120439" cy="132632"/>
          </a:xfrm>
          <a:prstGeom prst="rect">
            <a:avLst/>
          </a:prstGeom>
          <a:solidFill>
            <a:srgbClr val="7A6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1" name="מלבן 20">
            <a:extLst>
              <a:ext uri="{FF2B5EF4-FFF2-40B4-BE49-F238E27FC236}">
                <a16:creationId xmlns:a16="http://schemas.microsoft.com/office/drawing/2014/main" id="{588AA8DC-05D1-4A15-BB51-3CBBE10EAAEE}"/>
              </a:ext>
            </a:extLst>
          </p:cNvPr>
          <p:cNvSpPr/>
          <p:nvPr/>
        </p:nvSpPr>
        <p:spPr>
          <a:xfrm>
            <a:off x="8821012" y="5010260"/>
            <a:ext cx="120439" cy="132632"/>
          </a:xfrm>
          <a:prstGeom prst="rect">
            <a:avLst/>
          </a:prstGeom>
          <a:solidFill>
            <a:srgbClr val="7A6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6" name="גרפיקה 5">
            <a:extLst>
              <a:ext uri="{FF2B5EF4-FFF2-40B4-BE49-F238E27FC236}">
                <a16:creationId xmlns:a16="http://schemas.microsoft.com/office/drawing/2014/main" id="{B2F5922D-73E5-22D2-B138-A51EEC63036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24201" y="2402972"/>
            <a:ext cx="1549895" cy="1684668"/>
          </a:xfrm>
          <a:prstGeom prst="rect">
            <a:avLst/>
          </a:prstGeom>
        </p:spPr>
      </p:pic>
      <p:pic>
        <p:nvPicPr>
          <p:cNvPr id="8" name="גרפיקה 7">
            <a:extLst>
              <a:ext uri="{FF2B5EF4-FFF2-40B4-BE49-F238E27FC236}">
                <a16:creationId xmlns:a16="http://schemas.microsoft.com/office/drawing/2014/main" id="{D1252F30-25F5-298D-00E5-1430EE6CE06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801681" y="2909187"/>
            <a:ext cx="2588633" cy="383012"/>
          </a:xfrm>
          <a:prstGeom prst="rect">
            <a:avLst/>
          </a:prstGeom>
        </p:spPr>
      </p:pic>
      <p:pic>
        <p:nvPicPr>
          <p:cNvPr id="10" name="גרפיקה 9">
            <a:extLst>
              <a:ext uri="{FF2B5EF4-FFF2-40B4-BE49-F238E27FC236}">
                <a16:creationId xmlns:a16="http://schemas.microsoft.com/office/drawing/2014/main" id="{B1691673-462D-FA8A-B3CE-569DD0D8270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648509" y="1166206"/>
            <a:ext cx="586937" cy="540903"/>
          </a:xfrm>
          <a:prstGeom prst="rect">
            <a:avLst/>
          </a:prstGeom>
        </p:spPr>
      </p:pic>
      <p:sp>
        <p:nvSpPr>
          <p:cNvPr id="5" name="תיבת טקסט 4">
            <a:extLst>
              <a:ext uri="{FF2B5EF4-FFF2-40B4-BE49-F238E27FC236}">
                <a16:creationId xmlns:a16="http://schemas.microsoft.com/office/drawing/2014/main" id="{63BD97E6-9A8D-D656-1EEF-6DD5D1FA2E94}"/>
              </a:ext>
            </a:extLst>
          </p:cNvPr>
          <p:cNvSpPr txBox="1"/>
          <p:nvPr/>
        </p:nvSpPr>
        <p:spPr>
          <a:xfrm>
            <a:off x="5901055" y="4105611"/>
            <a:ext cx="2776029" cy="400110"/>
          </a:xfrm>
          <a:prstGeom prst="rect">
            <a:avLst/>
          </a:prstGeom>
          <a:noFill/>
        </p:spPr>
        <p:txBody>
          <a:bodyPr wrap="square">
            <a:spAutoFit/>
          </a:bodyPr>
          <a:lstStyle/>
          <a:p>
            <a:pPr algn="ctr"/>
            <a:r>
              <a:rPr lang="he-IL" sz="2000" dirty="0">
                <a:latin typeface="Calibri" panose="020F0502020204030204" pitchFamily="34" charset="0"/>
                <a:ea typeface="Calibri" panose="020F0502020204030204" pitchFamily="34" charset="0"/>
                <a:cs typeface="Calibri" panose="020F0502020204030204" pitchFamily="34" charset="0"/>
              </a:rPr>
              <a:t>מצגת מותאמת לכיתות א'-ג'</a:t>
            </a:r>
          </a:p>
        </p:txBody>
      </p:sp>
      <p:sp>
        <p:nvSpPr>
          <p:cNvPr id="7" name="תיבת טקסט 6">
            <a:extLst>
              <a:ext uri="{FF2B5EF4-FFF2-40B4-BE49-F238E27FC236}">
                <a16:creationId xmlns:a16="http://schemas.microsoft.com/office/drawing/2014/main" id="{91172479-3B43-3C48-1126-7BDCFB051689}"/>
              </a:ext>
            </a:extLst>
          </p:cNvPr>
          <p:cNvSpPr txBox="1"/>
          <p:nvPr/>
        </p:nvSpPr>
        <p:spPr>
          <a:xfrm>
            <a:off x="5872480" y="5352832"/>
            <a:ext cx="2863508" cy="400110"/>
          </a:xfrm>
          <a:prstGeom prst="rect">
            <a:avLst/>
          </a:prstGeom>
          <a:noFill/>
        </p:spPr>
        <p:txBody>
          <a:bodyPr wrap="square">
            <a:spAutoFit/>
          </a:bodyPr>
          <a:lstStyle/>
          <a:p>
            <a:pPr algn="ctr"/>
            <a:r>
              <a:rPr lang="he-IL" sz="2000" dirty="0">
                <a:latin typeface="Calibri" panose="020F0502020204030204" pitchFamily="34" charset="0"/>
                <a:ea typeface="Calibri" panose="020F0502020204030204" pitchFamily="34" charset="0"/>
                <a:cs typeface="Calibri" panose="020F0502020204030204" pitchFamily="34" charset="0"/>
              </a:rPr>
              <a:t>מצגת מותאמת לכיתות ד'-ו'</a:t>
            </a:r>
          </a:p>
        </p:txBody>
      </p:sp>
    </p:spTree>
    <p:extLst>
      <p:ext uri="{BB962C8B-B14F-4D97-AF65-F5344CB8AC3E}">
        <p14:creationId xmlns:p14="http://schemas.microsoft.com/office/powerpoint/2010/main" val="2095948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46D317-DCC1-45D5-CE30-9588226FE7D9}"/>
            </a:ext>
          </a:extLst>
        </p:cNvPr>
        <p:cNvGrpSpPr/>
        <p:nvPr/>
      </p:nvGrpSpPr>
      <p:grpSpPr>
        <a:xfrm>
          <a:off x="0" y="0"/>
          <a:ext cx="0" cy="0"/>
          <a:chOff x="0" y="0"/>
          <a:chExt cx="0" cy="0"/>
        </a:xfrm>
      </p:grpSpPr>
      <p:sp>
        <p:nvSpPr>
          <p:cNvPr id="18" name="מלבן: פינות מעוגלות 17">
            <a:extLst>
              <a:ext uri="{FF2B5EF4-FFF2-40B4-BE49-F238E27FC236}">
                <a16:creationId xmlns:a16="http://schemas.microsoft.com/office/drawing/2014/main" id="{1593F76A-FF6D-A389-3E39-2CD3EA9757E4}"/>
              </a:ext>
            </a:extLst>
          </p:cNvPr>
          <p:cNvSpPr/>
          <p:nvPr/>
        </p:nvSpPr>
        <p:spPr>
          <a:xfrm>
            <a:off x="1505942" y="2369976"/>
            <a:ext cx="9200158" cy="1642187"/>
          </a:xfrm>
          <a:prstGeom prst="roundRect">
            <a:avLst>
              <a:gd name="adj" fmla="val 30114"/>
            </a:avLst>
          </a:prstGeom>
          <a:solidFill>
            <a:srgbClr val="E2D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כותרת 1">
            <a:extLst>
              <a:ext uri="{FF2B5EF4-FFF2-40B4-BE49-F238E27FC236}">
                <a16:creationId xmlns:a16="http://schemas.microsoft.com/office/drawing/2014/main" id="{2E89419E-7FFD-41F5-D4BC-A9DEAF1E6BE1}"/>
              </a:ext>
            </a:extLst>
          </p:cNvPr>
          <p:cNvSpPr txBox="1">
            <a:spLocks/>
          </p:cNvSpPr>
          <p:nvPr/>
        </p:nvSpPr>
        <p:spPr>
          <a:xfrm>
            <a:off x="1797514" y="2473708"/>
            <a:ext cx="8596972" cy="1369793"/>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rtl="0">
              <a:lnSpc>
                <a:spcPct val="100000"/>
              </a:lnSpc>
            </a:pPr>
            <a:r>
              <a:rPr lang="he-IL" b="1" dirty="0">
                <a:latin typeface="Calibri" panose="020F0502020204030204" pitchFamily="34" charset="0"/>
                <a:ea typeface="Calibri" panose="020F0502020204030204" pitchFamily="34" charset="0"/>
                <a:cs typeface="Calibri" panose="020F0502020204030204" pitchFamily="34" charset="0"/>
              </a:rPr>
              <a:t>פעילות</a:t>
            </a:r>
            <a:endParaRPr lang="en-US" b="1" dirty="0">
              <a:latin typeface="Calibri" panose="020F0502020204030204" pitchFamily="34" charset="0"/>
              <a:ea typeface="Calibri" panose="020F0502020204030204" pitchFamily="34" charset="0"/>
              <a:cs typeface="Calibri" panose="020F0502020204030204" pitchFamily="34" charset="0"/>
            </a:endParaRPr>
          </a:p>
        </p:txBody>
      </p:sp>
      <p:pic>
        <p:nvPicPr>
          <p:cNvPr id="10" name="תמונה 9" descr="תמונה שמכילה טקסט&#10;&#10;התיאור נוצר באופן אוטומטי">
            <a:extLst>
              <a:ext uri="{FF2B5EF4-FFF2-40B4-BE49-F238E27FC236}">
                <a16:creationId xmlns:a16="http://schemas.microsoft.com/office/drawing/2014/main" id="{A1F7159A-80BA-F29D-BA7D-5145D8FEDB91}"/>
              </a:ext>
            </a:extLst>
          </p:cNvPr>
          <p:cNvPicPr>
            <a:picLocks noChangeAspect="1"/>
          </p:cNvPicPr>
          <p:nvPr/>
        </p:nvPicPr>
        <p:blipFill rotWithShape="1">
          <a:blip r:embed="rId3">
            <a:alphaModFix amt="49000"/>
            <a:extLst>
              <a:ext uri="{BEBA8EAE-BF5A-486C-A8C5-ECC9F3942E4B}">
                <a14:imgProps xmlns:a14="http://schemas.microsoft.com/office/drawing/2010/main">
                  <a14:imgLayer r:embed="rId4">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3" name="גרפיקה 2">
            <a:extLst>
              <a:ext uri="{FF2B5EF4-FFF2-40B4-BE49-F238E27FC236}">
                <a16:creationId xmlns:a16="http://schemas.microsoft.com/office/drawing/2014/main" id="{D890A096-9337-71F9-D1E3-3C724630D24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220200" y="448533"/>
            <a:ext cx="2971800" cy="561975"/>
          </a:xfrm>
          <a:prstGeom prst="rect">
            <a:avLst/>
          </a:prstGeom>
        </p:spPr>
      </p:pic>
      <p:sp>
        <p:nvSpPr>
          <p:cNvPr id="17" name="תיבת טקסט 16">
            <a:extLst>
              <a:ext uri="{FF2B5EF4-FFF2-40B4-BE49-F238E27FC236}">
                <a16:creationId xmlns:a16="http://schemas.microsoft.com/office/drawing/2014/main" id="{897DC2A1-6CB1-FCF0-EBF7-EEA48E47A129}"/>
              </a:ext>
            </a:extLst>
          </p:cNvPr>
          <p:cNvSpPr txBox="1"/>
          <p:nvPr/>
        </p:nvSpPr>
        <p:spPr>
          <a:xfrm>
            <a:off x="9352844" y="373375"/>
            <a:ext cx="1479892" cy="646331"/>
          </a:xfrm>
          <a:prstGeom prst="rect">
            <a:avLst/>
          </a:prstGeom>
          <a:noFill/>
        </p:spPr>
        <p:txBody>
          <a:bodyPr wrap="none" rtlCol="1">
            <a:spAutoFit/>
          </a:bodyPr>
          <a:lstStyle/>
          <a:p>
            <a:pPr algn="ctr"/>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חלק ג':</a:t>
            </a:r>
          </a:p>
        </p:txBody>
      </p:sp>
    </p:spTree>
    <p:extLst>
      <p:ext uri="{BB962C8B-B14F-4D97-AF65-F5344CB8AC3E}">
        <p14:creationId xmlns:p14="http://schemas.microsoft.com/office/powerpoint/2010/main" val="2461139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מלבן: פינות מעוגלות 7">
            <a:extLst>
              <a:ext uri="{FF2B5EF4-FFF2-40B4-BE49-F238E27FC236}">
                <a16:creationId xmlns:a16="http://schemas.microsoft.com/office/drawing/2014/main" id="{DE6F0A90-0BAD-217C-59E8-CB8DE1D4E3E1}"/>
              </a:ext>
            </a:extLst>
          </p:cNvPr>
          <p:cNvSpPr/>
          <p:nvPr/>
        </p:nvSpPr>
        <p:spPr>
          <a:xfrm>
            <a:off x="3332452" y="1314382"/>
            <a:ext cx="5522241" cy="561975"/>
          </a:xfrm>
          <a:prstGeom prst="roundRect">
            <a:avLst>
              <a:gd name="adj" fmla="val 50000"/>
            </a:avLst>
          </a:prstGeom>
          <a:solidFill>
            <a:srgbClr val="DD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כותרת 1">
            <a:extLst>
              <a:ext uri="{FF2B5EF4-FFF2-40B4-BE49-F238E27FC236}">
                <a16:creationId xmlns:a16="http://schemas.microsoft.com/office/drawing/2014/main" id="{753FF739-CA91-46FF-9AB7-4D0BA859BC61}"/>
              </a:ext>
            </a:extLst>
          </p:cNvPr>
          <p:cNvSpPr>
            <a:spLocks noGrp="1"/>
          </p:cNvSpPr>
          <p:nvPr>
            <p:ph type="ctrTitle"/>
          </p:nvPr>
        </p:nvSpPr>
        <p:spPr>
          <a:xfrm>
            <a:off x="3522314" y="1111214"/>
            <a:ext cx="5189186" cy="731928"/>
          </a:xfrm>
        </p:spPr>
        <p:txBody>
          <a:bodyPr>
            <a:noAutofit/>
          </a:bodyPr>
          <a:lstStyle/>
          <a:p>
            <a:pPr>
              <a:lnSpc>
                <a:spcPct val="100000"/>
              </a:lnSpc>
              <a:spcAft>
                <a:spcPts val="800"/>
              </a:spcAft>
            </a:pPr>
            <a:r>
              <a:rPr lang="he-IL" sz="3200" b="1" dirty="0">
                <a:latin typeface="Calibri" panose="020F0502020204030204" pitchFamily="34" charset="0"/>
                <a:ea typeface="Calibri" panose="020F0502020204030204" pitchFamily="34" charset="0"/>
                <a:cs typeface="Calibri" panose="020F0502020204030204" pitchFamily="34" charset="0"/>
              </a:rPr>
              <a:t>חלק א': חליפת חלל עם כוח על</a:t>
            </a:r>
          </a:p>
        </p:txBody>
      </p:sp>
      <p:sp>
        <p:nvSpPr>
          <p:cNvPr id="11" name="כותרת 1">
            <a:extLst>
              <a:ext uri="{FF2B5EF4-FFF2-40B4-BE49-F238E27FC236}">
                <a16:creationId xmlns:a16="http://schemas.microsoft.com/office/drawing/2014/main" id="{6D50FD45-35F8-4795-BE49-B0C25CBF1132}"/>
              </a:ext>
            </a:extLst>
          </p:cNvPr>
          <p:cNvSpPr txBox="1">
            <a:spLocks/>
          </p:cNvSpPr>
          <p:nvPr/>
        </p:nvSpPr>
        <p:spPr>
          <a:xfrm>
            <a:off x="2365811" y="2076498"/>
            <a:ext cx="7211029" cy="3779915"/>
          </a:xfrm>
          <a:prstGeom prst="rect">
            <a:avLst/>
          </a:prstGeom>
        </p:spPr>
        <p:txBody>
          <a:bodyPr vert="horz" lIns="91440" tIns="45720" rIns="91440" bIns="45720" rtlCol="1" anchor="t">
            <a:no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התחלקו לקבוצות</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כל קבוצה תקבל דף וחומרי יצירה ועליה לעצב חליפת חלל ייחודית עם כוח על שיסייע לאסטרונאוטים ואסטרונאוטיות להתמודד עם אתגרים</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הציגו את החליפה שהמצאתם והסבירו איזה כוח מיוחד הוספתם</a:t>
            </a:r>
          </a:p>
        </p:txBody>
      </p:sp>
      <p:sp>
        <p:nvSpPr>
          <p:cNvPr id="24" name="אליפסה 23">
            <a:extLst>
              <a:ext uri="{FF2B5EF4-FFF2-40B4-BE49-F238E27FC236}">
                <a16:creationId xmlns:a16="http://schemas.microsoft.com/office/drawing/2014/main" id="{3921B017-8B95-4021-9655-90B3E820F21E}"/>
              </a:ext>
            </a:extLst>
          </p:cNvPr>
          <p:cNvSpPr/>
          <p:nvPr/>
        </p:nvSpPr>
        <p:spPr>
          <a:xfrm>
            <a:off x="9651488" y="2326800"/>
            <a:ext cx="105847" cy="105847"/>
          </a:xfrm>
          <a:prstGeom prst="ellipse">
            <a:avLst/>
          </a:prstGeom>
          <a:solidFill>
            <a:srgbClr val="839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אליפסה 25">
            <a:extLst>
              <a:ext uri="{FF2B5EF4-FFF2-40B4-BE49-F238E27FC236}">
                <a16:creationId xmlns:a16="http://schemas.microsoft.com/office/drawing/2014/main" id="{196C9F4A-34A2-4116-BCA2-EFAA33898BED}"/>
              </a:ext>
            </a:extLst>
          </p:cNvPr>
          <p:cNvSpPr/>
          <p:nvPr/>
        </p:nvSpPr>
        <p:spPr>
          <a:xfrm>
            <a:off x="9651488" y="2824075"/>
            <a:ext cx="105847" cy="105847"/>
          </a:xfrm>
          <a:prstGeom prst="ellipse">
            <a:avLst/>
          </a:prstGeom>
          <a:solidFill>
            <a:srgbClr val="839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אליפסה 13">
            <a:extLst>
              <a:ext uri="{FF2B5EF4-FFF2-40B4-BE49-F238E27FC236}">
                <a16:creationId xmlns:a16="http://schemas.microsoft.com/office/drawing/2014/main" id="{8591186F-12B9-40B8-B7BD-EEABDE303501}"/>
              </a:ext>
            </a:extLst>
          </p:cNvPr>
          <p:cNvSpPr/>
          <p:nvPr/>
        </p:nvSpPr>
        <p:spPr>
          <a:xfrm>
            <a:off x="9664351" y="4200328"/>
            <a:ext cx="105848" cy="105847"/>
          </a:xfrm>
          <a:prstGeom prst="ellipse">
            <a:avLst/>
          </a:prstGeom>
          <a:solidFill>
            <a:srgbClr val="839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3" name="תמונה 2" descr="תמונה שמכילה טקסט&#10;&#10;התיאור נוצר באופן אוטומטי">
            <a:extLst>
              <a:ext uri="{FF2B5EF4-FFF2-40B4-BE49-F238E27FC236}">
                <a16:creationId xmlns:a16="http://schemas.microsoft.com/office/drawing/2014/main" id="{11D9BB70-598D-847C-759F-712583E62CD6}"/>
              </a:ext>
            </a:extLst>
          </p:cNvPr>
          <p:cNvPicPr>
            <a:picLocks noChangeAspect="1"/>
          </p:cNvPicPr>
          <p:nvPr/>
        </p:nvPicPr>
        <p:blipFill rotWithShape="1">
          <a:blip r:embed="rId3">
            <a:alphaModFix amt="49000"/>
            <a:extLst>
              <a:ext uri="{BEBA8EAE-BF5A-486C-A8C5-ECC9F3942E4B}">
                <a14:imgProps xmlns:a14="http://schemas.microsoft.com/office/drawing/2010/main">
                  <a14:imgLayer r:embed="rId4">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6" name="גרפיקה 5">
            <a:extLst>
              <a:ext uri="{FF2B5EF4-FFF2-40B4-BE49-F238E27FC236}">
                <a16:creationId xmlns:a16="http://schemas.microsoft.com/office/drawing/2014/main" id="{68B76EDF-786F-ABCA-1E80-4B74355AB18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220200" y="448533"/>
            <a:ext cx="2971800" cy="561975"/>
          </a:xfrm>
          <a:prstGeom prst="rect">
            <a:avLst/>
          </a:prstGeom>
        </p:spPr>
      </p:pic>
      <p:sp>
        <p:nvSpPr>
          <p:cNvPr id="7" name="תיבת טקסט 6">
            <a:extLst>
              <a:ext uri="{FF2B5EF4-FFF2-40B4-BE49-F238E27FC236}">
                <a16:creationId xmlns:a16="http://schemas.microsoft.com/office/drawing/2014/main" id="{B8898E11-5107-4106-66A4-679FE6E3F0BA}"/>
              </a:ext>
            </a:extLst>
          </p:cNvPr>
          <p:cNvSpPr txBox="1"/>
          <p:nvPr/>
        </p:nvSpPr>
        <p:spPr>
          <a:xfrm>
            <a:off x="9389155" y="388343"/>
            <a:ext cx="1529586" cy="646331"/>
          </a:xfrm>
          <a:prstGeom prst="rect">
            <a:avLst/>
          </a:prstGeom>
          <a:noFill/>
        </p:spPr>
        <p:txBody>
          <a:bodyPr wrap="none" rtlCol="1">
            <a:spAutoFit/>
          </a:bodyPr>
          <a:lstStyle/>
          <a:p>
            <a:pPr algn="l"/>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פעילות:</a:t>
            </a:r>
          </a:p>
        </p:txBody>
      </p:sp>
    </p:spTree>
    <p:extLst>
      <p:ext uri="{BB962C8B-B14F-4D97-AF65-F5344CB8AC3E}">
        <p14:creationId xmlns:p14="http://schemas.microsoft.com/office/powerpoint/2010/main" val="2917307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Effect transition="in" filter="fade">
                                      <p:cBhvr>
                                        <p:cTn id="19" dur="1000"/>
                                        <p:tgtEl>
                                          <p:spTgt spid="11">
                                            <p:txEl>
                                              <p:pRg st="1" end="1"/>
                                            </p:txEl>
                                          </p:spTgt>
                                        </p:tgtEl>
                                      </p:cBhvr>
                                    </p:animEffect>
                                    <p:anim calcmode="lin" valueType="num">
                                      <p:cBhvr>
                                        <p:cTn id="20"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11">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fade">
                                      <p:cBhvr>
                                        <p:cTn id="24" dur="1000"/>
                                        <p:tgtEl>
                                          <p:spTgt spid="26"/>
                                        </p:tgtEl>
                                      </p:cBhvr>
                                    </p:animEffect>
                                    <p:anim calcmode="lin" valueType="num">
                                      <p:cBhvr>
                                        <p:cTn id="25" dur="1000" fill="hold"/>
                                        <p:tgtEl>
                                          <p:spTgt spid="26"/>
                                        </p:tgtEl>
                                        <p:attrNameLst>
                                          <p:attrName>ppt_x</p:attrName>
                                        </p:attrNameLst>
                                      </p:cBhvr>
                                      <p:tavLst>
                                        <p:tav tm="0">
                                          <p:val>
                                            <p:strVal val="#ppt_x"/>
                                          </p:val>
                                        </p:tav>
                                        <p:tav tm="100000">
                                          <p:val>
                                            <p:strVal val="#ppt_x"/>
                                          </p:val>
                                        </p:tav>
                                      </p:tavLst>
                                    </p:anim>
                                    <p:anim calcmode="lin" valueType="num">
                                      <p:cBhvr>
                                        <p:cTn id="26"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1">
                                            <p:txEl>
                                              <p:pRg st="2" end="2"/>
                                            </p:txEl>
                                          </p:spTgt>
                                        </p:tgtEl>
                                        <p:attrNameLst>
                                          <p:attrName>style.visibility</p:attrName>
                                        </p:attrNameLst>
                                      </p:cBhvr>
                                      <p:to>
                                        <p:strVal val="visible"/>
                                      </p:to>
                                    </p:set>
                                    <p:animEffect transition="in" filter="fade">
                                      <p:cBhvr>
                                        <p:cTn id="31" dur="1000"/>
                                        <p:tgtEl>
                                          <p:spTgt spid="11">
                                            <p:txEl>
                                              <p:pRg st="2" end="2"/>
                                            </p:txEl>
                                          </p:spTgt>
                                        </p:tgtEl>
                                      </p:cBhvr>
                                    </p:animEffect>
                                    <p:anim calcmode="lin" valueType="num">
                                      <p:cBhvr>
                                        <p:cTn id="3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11">
                                            <p:txEl>
                                              <p:pRg st="2" end="2"/>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1000"/>
                                        <p:tgtEl>
                                          <p:spTgt spid="14"/>
                                        </p:tgtEl>
                                      </p:cBhvr>
                                    </p:animEffect>
                                    <p:anim calcmode="lin" valueType="num">
                                      <p:cBhvr>
                                        <p:cTn id="37" dur="1000" fill="hold"/>
                                        <p:tgtEl>
                                          <p:spTgt spid="14"/>
                                        </p:tgtEl>
                                        <p:attrNameLst>
                                          <p:attrName>ppt_x</p:attrName>
                                        </p:attrNameLst>
                                      </p:cBhvr>
                                      <p:tavLst>
                                        <p:tav tm="0">
                                          <p:val>
                                            <p:strVal val="#ppt_x"/>
                                          </p:val>
                                        </p:tav>
                                        <p:tav tm="100000">
                                          <p:val>
                                            <p:strVal val="#ppt_x"/>
                                          </p:val>
                                        </p:tav>
                                      </p:tavLst>
                                    </p:anim>
                                    <p:anim calcmode="lin" valueType="num">
                                      <p:cBhvr>
                                        <p:cTn id="3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6"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ECD9E5-2305-AD02-4FBD-4791C991FA3E}"/>
            </a:ext>
          </a:extLst>
        </p:cNvPr>
        <p:cNvGrpSpPr/>
        <p:nvPr/>
      </p:nvGrpSpPr>
      <p:grpSpPr>
        <a:xfrm>
          <a:off x="0" y="0"/>
          <a:ext cx="0" cy="0"/>
          <a:chOff x="0" y="0"/>
          <a:chExt cx="0" cy="0"/>
        </a:xfrm>
      </p:grpSpPr>
      <p:sp>
        <p:nvSpPr>
          <p:cNvPr id="8" name="מלבן: פינות מעוגלות 7">
            <a:extLst>
              <a:ext uri="{FF2B5EF4-FFF2-40B4-BE49-F238E27FC236}">
                <a16:creationId xmlns:a16="http://schemas.microsoft.com/office/drawing/2014/main" id="{BC520A55-54E3-FB62-53D8-17375317D3FE}"/>
              </a:ext>
            </a:extLst>
          </p:cNvPr>
          <p:cNvSpPr/>
          <p:nvPr/>
        </p:nvSpPr>
        <p:spPr>
          <a:xfrm>
            <a:off x="3332452" y="1314382"/>
            <a:ext cx="5522241" cy="561975"/>
          </a:xfrm>
          <a:prstGeom prst="roundRect">
            <a:avLst>
              <a:gd name="adj" fmla="val 50000"/>
            </a:avLst>
          </a:prstGeom>
          <a:solidFill>
            <a:srgbClr val="DD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כותרת 1">
            <a:extLst>
              <a:ext uri="{FF2B5EF4-FFF2-40B4-BE49-F238E27FC236}">
                <a16:creationId xmlns:a16="http://schemas.microsoft.com/office/drawing/2014/main" id="{6581D2EF-32C2-8190-FA13-B1C51462F06F}"/>
              </a:ext>
            </a:extLst>
          </p:cNvPr>
          <p:cNvSpPr>
            <a:spLocks noGrp="1"/>
          </p:cNvSpPr>
          <p:nvPr>
            <p:ph type="ctrTitle"/>
          </p:nvPr>
        </p:nvSpPr>
        <p:spPr>
          <a:xfrm>
            <a:off x="3522314" y="1111214"/>
            <a:ext cx="5189186" cy="731928"/>
          </a:xfrm>
        </p:spPr>
        <p:txBody>
          <a:bodyPr>
            <a:noAutofit/>
          </a:bodyPr>
          <a:lstStyle/>
          <a:p>
            <a:pPr>
              <a:lnSpc>
                <a:spcPct val="100000"/>
              </a:lnSpc>
              <a:spcAft>
                <a:spcPts val="800"/>
              </a:spcAft>
            </a:pPr>
            <a:r>
              <a:rPr lang="he-IL" sz="3200" b="1" dirty="0">
                <a:latin typeface="Calibri" panose="020F0502020204030204" pitchFamily="34" charset="0"/>
                <a:ea typeface="Calibri" panose="020F0502020204030204" pitchFamily="34" charset="0"/>
                <a:cs typeface="Calibri" panose="020F0502020204030204" pitchFamily="34" charset="0"/>
              </a:rPr>
              <a:t>חלק ב': פעילות סיום</a:t>
            </a:r>
          </a:p>
        </p:txBody>
      </p:sp>
      <p:sp>
        <p:nvSpPr>
          <p:cNvPr id="11" name="כותרת 1">
            <a:extLst>
              <a:ext uri="{FF2B5EF4-FFF2-40B4-BE49-F238E27FC236}">
                <a16:creationId xmlns:a16="http://schemas.microsoft.com/office/drawing/2014/main" id="{F4A5B5E7-4B81-17D1-F9B9-7CEA5EC4E4B9}"/>
              </a:ext>
            </a:extLst>
          </p:cNvPr>
          <p:cNvSpPr txBox="1">
            <a:spLocks/>
          </p:cNvSpPr>
          <p:nvPr/>
        </p:nvSpPr>
        <p:spPr>
          <a:xfrm>
            <a:off x="2365811" y="2076498"/>
            <a:ext cx="7211029" cy="3779915"/>
          </a:xfrm>
          <a:prstGeom prst="rect">
            <a:avLst/>
          </a:prstGeom>
        </p:spPr>
        <p:txBody>
          <a:bodyPr vert="horz" lIns="91440" tIns="45720" rIns="91440" bIns="45720" rtlCol="1" anchor="t">
            <a:no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דמיינו שהכיתה היא חללית שכולנו יושבים בה יחד</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כל תלמיד ותלמידה יציינו תכונה חיובית שהם מביאים לחללית</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כשהכיתה תתמלא בתכונות חיוביות, החללית תוכל "להמריא"</a:t>
            </a:r>
          </a:p>
        </p:txBody>
      </p:sp>
      <p:sp>
        <p:nvSpPr>
          <p:cNvPr id="24" name="אליפסה 23">
            <a:extLst>
              <a:ext uri="{FF2B5EF4-FFF2-40B4-BE49-F238E27FC236}">
                <a16:creationId xmlns:a16="http://schemas.microsoft.com/office/drawing/2014/main" id="{BD6E9D18-8844-BEE0-0F3F-DB17C41B5F5D}"/>
              </a:ext>
            </a:extLst>
          </p:cNvPr>
          <p:cNvSpPr/>
          <p:nvPr/>
        </p:nvSpPr>
        <p:spPr>
          <a:xfrm>
            <a:off x="9651488" y="2326800"/>
            <a:ext cx="105847" cy="105847"/>
          </a:xfrm>
          <a:prstGeom prst="ellipse">
            <a:avLst/>
          </a:prstGeom>
          <a:solidFill>
            <a:srgbClr val="839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אליפסה 25">
            <a:extLst>
              <a:ext uri="{FF2B5EF4-FFF2-40B4-BE49-F238E27FC236}">
                <a16:creationId xmlns:a16="http://schemas.microsoft.com/office/drawing/2014/main" id="{D7837279-8F49-788E-1BEC-EB567D04DA48}"/>
              </a:ext>
            </a:extLst>
          </p:cNvPr>
          <p:cNvSpPr/>
          <p:nvPr/>
        </p:nvSpPr>
        <p:spPr>
          <a:xfrm>
            <a:off x="9651488" y="2824075"/>
            <a:ext cx="105847" cy="105847"/>
          </a:xfrm>
          <a:prstGeom prst="ellipse">
            <a:avLst/>
          </a:prstGeom>
          <a:solidFill>
            <a:srgbClr val="839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אליפסה 13">
            <a:extLst>
              <a:ext uri="{FF2B5EF4-FFF2-40B4-BE49-F238E27FC236}">
                <a16:creationId xmlns:a16="http://schemas.microsoft.com/office/drawing/2014/main" id="{C2D2C1AC-9F6F-0CE3-D1FF-64E7B80BBD0B}"/>
              </a:ext>
            </a:extLst>
          </p:cNvPr>
          <p:cNvSpPr/>
          <p:nvPr/>
        </p:nvSpPr>
        <p:spPr>
          <a:xfrm>
            <a:off x="9664351" y="3789513"/>
            <a:ext cx="105848" cy="105847"/>
          </a:xfrm>
          <a:prstGeom prst="ellipse">
            <a:avLst/>
          </a:prstGeom>
          <a:solidFill>
            <a:srgbClr val="839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3" name="תמונה 2" descr="תמונה שמכילה טקסט&#10;&#10;התיאור נוצר באופן אוטומטי">
            <a:extLst>
              <a:ext uri="{FF2B5EF4-FFF2-40B4-BE49-F238E27FC236}">
                <a16:creationId xmlns:a16="http://schemas.microsoft.com/office/drawing/2014/main" id="{858B42F0-53E8-4C80-87B2-B699F1FCA0E7}"/>
              </a:ext>
            </a:extLst>
          </p:cNvPr>
          <p:cNvPicPr>
            <a:picLocks noChangeAspect="1"/>
          </p:cNvPicPr>
          <p:nvPr/>
        </p:nvPicPr>
        <p:blipFill rotWithShape="1">
          <a:blip r:embed="rId3">
            <a:alphaModFix amt="49000"/>
            <a:extLst>
              <a:ext uri="{BEBA8EAE-BF5A-486C-A8C5-ECC9F3942E4B}">
                <a14:imgProps xmlns:a14="http://schemas.microsoft.com/office/drawing/2010/main">
                  <a14:imgLayer r:embed="rId4">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6" name="גרפיקה 5">
            <a:extLst>
              <a:ext uri="{FF2B5EF4-FFF2-40B4-BE49-F238E27FC236}">
                <a16:creationId xmlns:a16="http://schemas.microsoft.com/office/drawing/2014/main" id="{FC8DA79F-34D3-AE70-8E7E-EF99635400C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220200" y="448533"/>
            <a:ext cx="2971800" cy="561975"/>
          </a:xfrm>
          <a:prstGeom prst="rect">
            <a:avLst/>
          </a:prstGeom>
        </p:spPr>
      </p:pic>
      <p:sp>
        <p:nvSpPr>
          <p:cNvPr id="7" name="תיבת טקסט 6">
            <a:extLst>
              <a:ext uri="{FF2B5EF4-FFF2-40B4-BE49-F238E27FC236}">
                <a16:creationId xmlns:a16="http://schemas.microsoft.com/office/drawing/2014/main" id="{43580578-1FB8-6601-E7D3-A8A54287E09B}"/>
              </a:ext>
            </a:extLst>
          </p:cNvPr>
          <p:cNvSpPr txBox="1"/>
          <p:nvPr/>
        </p:nvSpPr>
        <p:spPr>
          <a:xfrm>
            <a:off x="9389155" y="388343"/>
            <a:ext cx="1529586" cy="646331"/>
          </a:xfrm>
          <a:prstGeom prst="rect">
            <a:avLst/>
          </a:prstGeom>
          <a:noFill/>
        </p:spPr>
        <p:txBody>
          <a:bodyPr wrap="none" rtlCol="1">
            <a:spAutoFit/>
          </a:bodyPr>
          <a:lstStyle/>
          <a:p>
            <a:pPr algn="l"/>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פעילות:</a:t>
            </a:r>
          </a:p>
        </p:txBody>
      </p:sp>
      <p:pic>
        <p:nvPicPr>
          <p:cNvPr id="4" name="Picture 2" descr="Classic astronaut character with flat design">
            <a:extLst>
              <a:ext uri="{FF2B5EF4-FFF2-40B4-BE49-F238E27FC236}">
                <a16:creationId xmlns:a16="http://schemas.microsoft.com/office/drawing/2014/main" id="{5360AF7B-C8B2-5B9C-9FB4-6FEED78513A6}"/>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b="9290"/>
          <a:stretch/>
        </p:blipFill>
        <p:spPr bwMode="auto">
          <a:xfrm>
            <a:off x="398547" y="3912007"/>
            <a:ext cx="3123767" cy="2833579"/>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3133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Effect transition="in" filter="fade">
                                      <p:cBhvr>
                                        <p:cTn id="19" dur="1000"/>
                                        <p:tgtEl>
                                          <p:spTgt spid="11">
                                            <p:txEl>
                                              <p:pRg st="1" end="1"/>
                                            </p:txEl>
                                          </p:spTgt>
                                        </p:tgtEl>
                                      </p:cBhvr>
                                    </p:animEffect>
                                    <p:anim calcmode="lin" valueType="num">
                                      <p:cBhvr>
                                        <p:cTn id="20"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11">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fade">
                                      <p:cBhvr>
                                        <p:cTn id="24" dur="1000"/>
                                        <p:tgtEl>
                                          <p:spTgt spid="26"/>
                                        </p:tgtEl>
                                      </p:cBhvr>
                                    </p:animEffect>
                                    <p:anim calcmode="lin" valueType="num">
                                      <p:cBhvr>
                                        <p:cTn id="25" dur="1000" fill="hold"/>
                                        <p:tgtEl>
                                          <p:spTgt spid="26"/>
                                        </p:tgtEl>
                                        <p:attrNameLst>
                                          <p:attrName>ppt_x</p:attrName>
                                        </p:attrNameLst>
                                      </p:cBhvr>
                                      <p:tavLst>
                                        <p:tav tm="0">
                                          <p:val>
                                            <p:strVal val="#ppt_x"/>
                                          </p:val>
                                        </p:tav>
                                        <p:tav tm="100000">
                                          <p:val>
                                            <p:strVal val="#ppt_x"/>
                                          </p:val>
                                        </p:tav>
                                      </p:tavLst>
                                    </p:anim>
                                    <p:anim calcmode="lin" valueType="num">
                                      <p:cBhvr>
                                        <p:cTn id="26"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1">
                                            <p:txEl>
                                              <p:pRg st="2" end="2"/>
                                            </p:txEl>
                                          </p:spTgt>
                                        </p:tgtEl>
                                        <p:attrNameLst>
                                          <p:attrName>style.visibility</p:attrName>
                                        </p:attrNameLst>
                                      </p:cBhvr>
                                      <p:to>
                                        <p:strVal val="visible"/>
                                      </p:to>
                                    </p:set>
                                    <p:animEffect transition="in" filter="fade">
                                      <p:cBhvr>
                                        <p:cTn id="31" dur="1000"/>
                                        <p:tgtEl>
                                          <p:spTgt spid="11">
                                            <p:txEl>
                                              <p:pRg st="2" end="2"/>
                                            </p:txEl>
                                          </p:spTgt>
                                        </p:tgtEl>
                                      </p:cBhvr>
                                    </p:animEffect>
                                    <p:anim calcmode="lin" valueType="num">
                                      <p:cBhvr>
                                        <p:cTn id="3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11">
                                            <p:txEl>
                                              <p:pRg st="2" end="2"/>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1000"/>
                                        <p:tgtEl>
                                          <p:spTgt spid="14"/>
                                        </p:tgtEl>
                                      </p:cBhvr>
                                    </p:animEffect>
                                    <p:anim calcmode="lin" valueType="num">
                                      <p:cBhvr>
                                        <p:cTn id="37" dur="1000" fill="hold"/>
                                        <p:tgtEl>
                                          <p:spTgt spid="14"/>
                                        </p:tgtEl>
                                        <p:attrNameLst>
                                          <p:attrName>ppt_x</p:attrName>
                                        </p:attrNameLst>
                                      </p:cBhvr>
                                      <p:tavLst>
                                        <p:tav tm="0">
                                          <p:val>
                                            <p:strVal val="#ppt_x"/>
                                          </p:val>
                                        </p:tav>
                                        <p:tav tm="100000">
                                          <p:val>
                                            <p:strVal val="#ppt_x"/>
                                          </p:val>
                                        </p:tav>
                                      </p:tavLst>
                                    </p:anim>
                                    <p:anim calcmode="lin" valueType="num">
                                      <p:cBhvr>
                                        <p:cTn id="3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6"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19E4BB-8772-A86B-68CE-950562B17B00}"/>
            </a:ext>
          </a:extLst>
        </p:cNvPr>
        <p:cNvGrpSpPr/>
        <p:nvPr/>
      </p:nvGrpSpPr>
      <p:grpSpPr>
        <a:xfrm>
          <a:off x="0" y="0"/>
          <a:ext cx="0" cy="0"/>
          <a:chOff x="0" y="0"/>
          <a:chExt cx="0" cy="0"/>
        </a:xfrm>
      </p:grpSpPr>
      <p:sp>
        <p:nvSpPr>
          <p:cNvPr id="18" name="מלבן: פינות מעוגלות 17">
            <a:extLst>
              <a:ext uri="{FF2B5EF4-FFF2-40B4-BE49-F238E27FC236}">
                <a16:creationId xmlns:a16="http://schemas.microsoft.com/office/drawing/2014/main" id="{74972211-20F7-F013-A243-1E629EAB1990}"/>
              </a:ext>
            </a:extLst>
          </p:cNvPr>
          <p:cNvSpPr/>
          <p:nvPr/>
        </p:nvSpPr>
        <p:spPr>
          <a:xfrm>
            <a:off x="1505942" y="2369976"/>
            <a:ext cx="9200158" cy="1642187"/>
          </a:xfrm>
          <a:prstGeom prst="roundRect">
            <a:avLst>
              <a:gd name="adj" fmla="val 30114"/>
            </a:avLst>
          </a:prstGeom>
          <a:solidFill>
            <a:srgbClr val="E2D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כותרת 1">
            <a:extLst>
              <a:ext uri="{FF2B5EF4-FFF2-40B4-BE49-F238E27FC236}">
                <a16:creationId xmlns:a16="http://schemas.microsoft.com/office/drawing/2014/main" id="{22F67015-750F-B150-D906-62485F01D4BB}"/>
              </a:ext>
            </a:extLst>
          </p:cNvPr>
          <p:cNvSpPr txBox="1">
            <a:spLocks/>
          </p:cNvSpPr>
          <p:nvPr/>
        </p:nvSpPr>
        <p:spPr>
          <a:xfrm>
            <a:off x="1797514" y="2473708"/>
            <a:ext cx="8596972" cy="1369793"/>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rtl="0">
              <a:lnSpc>
                <a:spcPct val="100000"/>
              </a:lnSpc>
            </a:pPr>
            <a:r>
              <a:rPr lang="he-IL" b="1" dirty="0">
                <a:latin typeface="Calibri" panose="020F0502020204030204" pitchFamily="34" charset="0"/>
                <a:ea typeface="Calibri" panose="020F0502020204030204" pitchFamily="34" charset="0"/>
                <a:cs typeface="Calibri" panose="020F0502020204030204" pitchFamily="34" charset="0"/>
              </a:rPr>
              <a:t>סיכום</a:t>
            </a:r>
            <a:endParaRPr lang="en-US" b="1" dirty="0">
              <a:latin typeface="Calibri" panose="020F0502020204030204" pitchFamily="34" charset="0"/>
              <a:ea typeface="Calibri" panose="020F0502020204030204" pitchFamily="34" charset="0"/>
              <a:cs typeface="Calibri" panose="020F0502020204030204" pitchFamily="34" charset="0"/>
            </a:endParaRPr>
          </a:p>
        </p:txBody>
      </p:sp>
      <p:pic>
        <p:nvPicPr>
          <p:cNvPr id="10" name="תמונה 9" descr="תמונה שמכילה טקסט&#10;&#10;התיאור נוצר באופן אוטומטי">
            <a:extLst>
              <a:ext uri="{FF2B5EF4-FFF2-40B4-BE49-F238E27FC236}">
                <a16:creationId xmlns:a16="http://schemas.microsoft.com/office/drawing/2014/main" id="{0DE40660-F657-E1B4-18C5-B93B3A3FDB88}"/>
              </a:ext>
            </a:extLst>
          </p:cNvPr>
          <p:cNvPicPr>
            <a:picLocks noChangeAspect="1"/>
          </p:cNvPicPr>
          <p:nvPr/>
        </p:nvPicPr>
        <p:blipFill rotWithShape="1">
          <a:blip r:embed="rId3">
            <a:alphaModFix amt="49000"/>
            <a:extLst>
              <a:ext uri="{BEBA8EAE-BF5A-486C-A8C5-ECC9F3942E4B}">
                <a14:imgProps xmlns:a14="http://schemas.microsoft.com/office/drawing/2010/main">
                  <a14:imgLayer r:embed="rId4">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3" name="גרפיקה 2">
            <a:extLst>
              <a:ext uri="{FF2B5EF4-FFF2-40B4-BE49-F238E27FC236}">
                <a16:creationId xmlns:a16="http://schemas.microsoft.com/office/drawing/2014/main" id="{E18490C5-C5DB-36DA-228F-C03773B57F2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220200" y="448533"/>
            <a:ext cx="2971800" cy="561975"/>
          </a:xfrm>
          <a:prstGeom prst="rect">
            <a:avLst/>
          </a:prstGeom>
        </p:spPr>
      </p:pic>
      <p:sp>
        <p:nvSpPr>
          <p:cNvPr id="17" name="תיבת טקסט 16">
            <a:extLst>
              <a:ext uri="{FF2B5EF4-FFF2-40B4-BE49-F238E27FC236}">
                <a16:creationId xmlns:a16="http://schemas.microsoft.com/office/drawing/2014/main" id="{364DEDC6-47A0-C644-F0BA-02C238746A17}"/>
              </a:ext>
            </a:extLst>
          </p:cNvPr>
          <p:cNvSpPr txBox="1"/>
          <p:nvPr/>
        </p:nvSpPr>
        <p:spPr>
          <a:xfrm>
            <a:off x="9363263" y="373375"/>
            <a:ext cx="1459054" cy="646331"/>
          </a:xfrm>
          <a:prstGeom prst="rect">
            <a:avLst/>
          </a:prstGeom>
          <a:noFill/>
        </p:spPr>
        <p:txBody>
          <a:bodyPr wrap="none" rtlCol="1">
            <a:spAutoFit/>
          </a:bodyPr>
          <a:lstStyle/>
          <a:p>
            <a:pPr algn="ctr"/>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חלק ד':</a:t>
            </a:r>
          </a:p>
        </p:txBody>
      </p:sp>
    </p:spTree>
    <p:extLst>
      <p:ext uri="{BB962C8B-B14F-4D97-AF65-F5344CB8AC3E}">
        <p14:creationId xmlns:p14="http://schemas.microsoft.com/office/powerpoint/2010/main" val="413993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מלבן: פינות מעוגלות 11">
            <a:extLst>
              <a:ext uri="{FF2B5EF4-FFF2-40B4-BE49-F238E27FC236}">
                <a16:creationId xmlns:a16="http://schemas.microsoft.com/office/drawing/2014/main" id="{F33833B0-1286-CE7C-8A5B-50949FD92315}"/>
              </a:ext>
            </a:extLst>
          </p:cNvPr>
          <p:cNvSpPr/>
          <p:nvPr/>
        </p:nvSpPr>
        <p:spPr>
          <a:xfrm>
            <a:off x="1505942" y="2000837"/>
            <a:ext cx="9200158" cy="2197939"/>
          </a:xfrm>
          <a:prstGeom prst="roundRect">
            <a:avLst>
              <a:gd name="adj" fmla="val 19755"/>
            </a:avLst>
          </a:prstGeom>
          <a:solidFill>
            <a:srgbClr val="E7E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כותרת 1">
            <a:extLst>
              <a:ext uri="{FF2B5EF4-FFF2-40B4-BE49-F238E27FC236}">
                <a16:creationId xmlns:a16="http://schemas.microsoft.com/office/drawing/2014/main" id="{1961398E-F835-4550-B208-14DCD7883E6D}"/>
              </a:ext>
            </a:extLst>
          </p:cNvPr>
          <p:cNvSpPr txBox="1">
            <a:spLocks/>
          </p:cNvSpPr>
          <p:nvPr/>
        </p:nvSpPr>
        <p:spPr>
          <a:xfrm>
            <a:off x="1797514" y="2234596"/>
            <a:ext cx="8596972" cy="1730420"/>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rtl="0">
              <a:lnSpc>
                <a:spcPct val="100000"/>
              </a:lnSpc>
            </a:pPr>
            <a:r>
              <a:rPr lang="he-IL" sz="2800" dirty="0">
                <a:latin typeface="Calibri" panose="020F0502020204030204" pitchFamily="34" charset="0"/>
                <a:ea typeface="Calibri" panose="020F0502020204030204" pitchFamily="34" charset="0"/>
                <a:cs typeface="Calibri" panose="020F0502020204030204" pitchFamily="34" charset="0"/>
              </a:rPr>
              <a:t>למדנו היום על אומץ ויצירתיות, ראינו כיצד אסטרונאוטים ואסטרונאוטיות משתמשים בהם כדי להתגבר על אתגרים בחלל, ואיך גם אנחנו יכולים להשתמש בהם בחיי היום יום שלנו. זכרו כי השילוב בין אומץ, יצירתיות ושיתוף פעולה יכול לעזור לנו להתגבר על אתגרים בחיים</a:t>
            </a:r>
          </a:p>
        </p:txBody>
      </p:sp>
      <p:pic>
        <p:nvPicPr>
          <p:cNvPr id="2" name="תמונה 1" descr="תמונה שמכילה טקסט&#10;&#10;התיאור נוצר באופן אוטומטי">
            <a:extLst>
              <a:ext uri="{FF2B5EF4-FFF2-40B4-BE49-F238E27FC236}">
                <a16:creationId xmlns:a16="http://schemas.microsoft.com/office/drawing/2014/main" id="{683DEB7B-4810-7785-3C4B-48338BCFC2BF}"/>
              </a:ext>
            </a:extLst>
          </p:cNvPr>
          <p:cNvPicPr>
            <a:picLocks noChangeAspect="1"/>
          </p:cNvPicPr>
          <p:nvPr/>
        </p:nvPicPr>
        <p:blipFill rotWithShape="1">
          <a:blip r:embed="rId3">
            <a:alphaModFix amt="49000"/>
            <a:extLst>
              <a:ext uri="{BEBA8EAE-BF5A-486C-A8C5-ECC9F3942E4B}">
                <a14:imgProps xmlns:a14="http://schemas.microsoft.com/office/drawing/2010/main">
                  <a14:imgLayer r:embed="rId4">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5" name="גרפיקה 4">
            <a:extLst>
              <a:ext uri="{FF2B5EF4-FFF2-40B4-BE49-F238E27FC236}">
                <a16:creationId xmlns:a16="http://schemas.microsoft.com/office/drawing/2014/main" id="{A4A319ED-9224-9206-59EE-7F97B175663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220200" y="448533"/>
            <a:ext cx="2971800" cy="561975"/>
          </a:xfrm>
          <a:prstGeom prst="rect">
            <a:avLst/>
          </a:prstGeom>
        </p:spPr>
      </p:pic>
      <p:sp>
        <p:nvSpPr>
          <p:cNvPr id="7" name="תיבת טקסט 6">
            <a:extLst>
              <a:ext uri="{FF2B5EF4-FFF2-40B4-BE49-F238E27FC236}">
                <a16:creationId xmlns:a16="http://schemas.microsoft.com/office/drawing/2014/main" id="{9A872E7B-D680-D6FD-E205-3DDBD8F7B9AA}"/>
              </a:ext>
            </a:extLst>
          </p:cNvPr>
          <p:cNvSpPr txBox="1"/>
          <p:nvPr/>
        </p:nvSpPr>
        <p:spPr>
          <a:xfrm>
            <a:off x="9389155" y="377457"/>
            <a:ext cx="1303562" cy="646331"/>
          </a:xfrm>
          <a:prstGeom prst="rect">
            <a:avLst/>
          </a:prstGeom>
          <a:noFill/>
        </p:spPr>
        <p:txBody>
          <a:bodyPr wrap="none" rtlCol="1">
            <a:spAutoFit/>
          </a:bodyPr>
          <a:lstStyle/>
          <a:p>
            <a:pPr algn="l"/>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סיכום:</a:t>
            </a:r>
          </a:p>
        </p:txBody>
      </p:sp>
      <p:pic>
        <p:nvPicPr>
          <p:cNvPr id="5122" name="Picture 2" descr="The boy pretends to be a superhero and is playing as an astronaut. Draw concept">
            <a:extLst>
              <a:ext uri="{FF2B5EF4-FFF2-40B4-BE49-F238E27FC236}">
                <a16:creationId xmlns:a16="http://schemas.microsoft.com/office/drawing/2014/main" id="{8651D486-308C-ADA9-D786-2CDD0EB2D80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3772" r="16662"/>
          <a:stretch/>
        </p:blipFill>
        <p:spPr bwMode="auto">
          <a:xfrm>
            <a:off x="238418" y="3873406"/>
            <a:ext cx="3564958" cy="2984594"/>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4831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989F8A-0F1C-4516-7F00-FBA40CC6725E}"/>
            </a:ext>
          </a:extLst>
        </p:cNvPr>
        <p:cNvGrpSpPr/>
        <p:nvPr/>
      </p:nvGrpSpPr>
      <p:grpSpPr>
        <a:xfrm>
          <a:off x="0" y="0"/>
          <a:ext cx="0" cy="0"/>
          <a:chOff x="0" y="0"/>
          <a:chExt cx="0" cy="0"/>
        </a:xfrm>
      </p:grpSpPr>
      <p:pic>
        <p:nvPicPr>
          <p:cNvPr id="12" name="תמונה 11" descr="תמונה שמכילה טקסט&#10;&#10;התיאור נוצר באופן אוטומטי">
            <a:extLst>
              <a:ext uri="{FF2B5EF4-FFF2-40B4-BE49-F238E27FC236}">
                <a16:creationId xmlns:a16="http://schemas.microsoft.com/office/drawing/2014/main" id="{B3040C95-56BB-482F-D08E-06EFEE5F4A1E}"/>
              </a:ext>
            </a:extLst>
          </p:cNvPr>
          <p:cNvPicPr>
            <a:picLocks noChangeAspect="1"/>
          </p:cNvPicPr>
          <p:nvPr/>
        </p:nvPicPr>
        <p:blipFill>
          <a:blip r:embed="rId3">
            <a:alphaModFix amt="93000"/>
            <a:extLst>
              <a:ext uri="{28A0092B-C50C-407E-A947-70E740481C1C}">
                <a14:useLocalDpi xmlns:a14="http://schemas.microsoft.com/office/drawing/2010/main" val="0"/>
              </a:ext>
            </a:extLst>
          </a:blip>
          <a:stretch>
            <a:fillRect/>
          </a:stretch>
        </p:blipFill>
        <p:spPr>
          <a:xfrm>
            <a:off x="5026803" y="635733"/>
            <a:ext cx="2138394" cy="411640"/>
          </a:xfrm>
          <a:prstGeom prst="rect">
            <a:avLst/>
          </a:prstGeom>
          <a:ln>
            <a:noFill/>
          </a:ln>
        </p:spPr>
      </p:pic>
      <p:pic>
        <p:nvPicPr>
          <p:cNvPr id="4" name="גרפיקה 3">
            <a:extLst>
              <a:ext uri="{FF2B5EF4-FFF2-40B4-BE49-F238E27FC236}">
                <a16:creationId xmlns:a16="http://schemas.microsoft.com/office/drawing/2014/main" id="{52C606BE-AD0D-3B39-F0B9-AC51709696A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995235" y="1138234"/>
            <a:ext cx="800100" cy="1428750"/>
          </a:xfrm>
          <a:prstGeom prst="rect">
            <a:avLst/>
          </a:prstGeom>
        </p:spPr>
      </p:pic>
      <p:pic>
        <p:nvPicPr>
          <p:cNvPr id="6" name="גרפיקה 5">
            <a:extLst>
              <a:ext uri="{FF2B5EF4-FFF2-40B4-BE49-F238E27FC236}">
                <a16:creationId xmlns:a16="http://schemas.microsoft.com/office/drawing/2014/main" id="{F9314711-6BB6-7D2E-CB1D-D6D33A113FC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807896" y="1725637"/>
            <a:ext cx="942975" cy="762000"/>
          </a:xfrm>
          <a:prstGeom prst="rect">
            <a:avLst/>
          </a:prstGeom>
        </p:spPr>
      </p:pic>
      <p:pic>
        <p:nvPicPr>
          <p:cNvPr id="8" name="גרפיקה 7">
            <a:extLst>
              <a:ext uri="{FF2B5EF4-FFF2-40B4-BE49-F238E27FC236}">
                <a16:creationId xmlns:a16="http://schemas.microsoft.com/office/drawing/2014/main" id="{DE99D36E-62EC-A6F2-03BD-D50BF741F6D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059047" y="3854898"/>
            <a:ext cx="2053590" cy="303848"/>
          </a:xfrm>
          <a:prstGeom prst="rect">
            <a:avLst/>
          </a:prstGeom>
        </p:spPr>
      </p:pic>
      <p:sp>
        <p:nvSpPr>
          <p:cNvPr id="59" name="תיבת טקסט 58">
            <a:extLst>
              <a:ext uri="{FF2B5EF4-FFF2-40B4-BE49-F238E27FC236}">
                <a16:creationId xmlns:a16="http://schemas.microsoft.com/office/drawing/2014/main" id="{6BEBA688-5731-A3BB-0910-210A440B02E6}"/>
              </a:ext>
            </a:extLst>
          </p:cNvPr>
          <p:cNvSpPr txBox="1"/>
          <p:nvPr/>
        </p:nvSpPr>
        <p:spPr>
          <a:xfrm>
            <a:off x="3498973" y="1852609"/>
            <a:ext cx="5245346" cy="1323439"/>
          </a:xfrm>
          <a:prstGeom prst="rect">
            <a:avLst/>
          </a:prstGeom>
          <a:noFill/>
        </p:spPr>
        <p:txBody>
          <a:bodyPr wrap="square" rtlCol="1">
            <a:spAutoFit/>
          </a:bodyPr>
          <a:lstStyle/>
          <a:p>
            <a:r>
              <a:rPr lang="he-IL" sz="8000" b="1" dirty="0">
                <a:latin typeface="Calibri" panose="020F0502020204030204" pitchFamily="34" charset="0"/>
                <a:ea typeface="Calibri" panose="020F0502020204030204" pitchFamily="34" charset="0"/>
                <a:cs typeface="Calibri" panose="020F0502020204030204" pitchFamily="34" charset="0"/>
              </a:rPr>
              <a:t>מצגת לשיעור</a:t>
            </a:r>
          </a:p>
        </p:txBody>
      </p:sp>
      <p:sp>
        <p:nvSpPr>
          <p:cNvPr id="60" name="תיבת טקסט 59">
            <a:extLst>
              <a:ext uri="{FF2B5EF4-FFF2-40B4-BE49-F238E27FC236}">
                <a16:creationId xmlns:a16="http://schemas.microsoft.com/office/drawing/2014/main" id="{AB5654FA-51F5-8C7E-B450-1C129AE73896}"/>
              </a:ext>
            </a:extLst>
          </p:cNvPr>
          <p:cNvSpPr txBox="1"/>
          <p:nvPr/>
        </p:nvSpPr>
        <p:spPr>
          <a:xfrm>
            <a:off x="2661416" y="3052377"/>
            <a:ext cx="6869189" cy="646331"/>
          </a:xfrm>
          <a:prstGeom prst="rect">
            <a:avLst/>
          </a:prstGeom>
          <a:noFill/>
        </p:spPr>
        <p:txBody>
          <a:bodyPr wrap="none" rtlCol="1">
            <a:spAutoFit/>
          </a:bodyPr>
          <a:lstStyle/>
          <a:p>
            <a:pPr algn="ctr"/>
            <a:r>
              <a:rPr lang="he-IL" sz="3600" dirty="0">
                <a:latin typeface="Calibri" panose="020F0502020204030204" pitchFamily="34" charset="0"/>
                <a:ea typeface="Calibri" panose="020F0502020204030204" pitchFamily="34" charset="0"/>
                <a:cs typeface="Calibri" panose="020F0502020204030204" pitchFamily="34" charset="0"/>
              </a:rPr>
              <a:t>שבוע החלל – סוד חליפת החלל / בר חיון</a:t>
            </a:r>
          </a:p>
        </p:txBody>
      </p:sp>
      <p:sp>
        <p:nvSpPr>
          <p:cNvPr id="61" name="מלבן: פינות מעוגלות 60">
            <a:extLst>
              <a:ext uri="{FF2B5EF4-FFF2-40B4-BE49-F238E27FC236}">
                <a16:creationId xmlns:a16="http://schemas.microsoft.com/office/drawing/2014/main" id="{8D1F0BDE-16E9-CC0F-C209-FA3C28EEE69E}"/>
              </a:ext>
            </a:extLst>
          </p:cNvPr>
          <p:cNvSpPr/>
          <p:nvPr/>
        </p:nvSpPr>
        <p:spPr>
          <a:xfrm>
            <a:off x="4647075" y="4546938"/>
            <a:ext cx="2934628" cy="448819"/>
          </a:xfrm>
          <a:prstGeom prst="roundRect">
            <a:avLst/>
          </a:prstGeom>
          <a:solidFill>
            <a:srgbClr val="BCE6EA"/>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תיבת טקסט 12">
            <a:extLst>
              <a:ext uri="{FF2B5EF4-FFF2-40B4-BE49-F238E27FC236}">
                <a16:creationId xmlns:a16="http://schemas.microsoft.com/office/drawing/2014/main" id="{331C1BAE-63A1-C5E7-A17D-3DDFE2C082A1}"/>
              </a:ext>
            </a:extLst>
          </p:cNvPr>
          <p:cNvSpPr txBox="1"/>
          <p:nvPr/>
        </p:nvSpPr>
        <p:spPr>
          <a:xfrm>
            <a:off x="4770988" y="4555771"/>
            <a:ext cx="2664512" cy="400110"/>
          </a:xfrm>
          <a:prstGeom prst="rect">
            <a:avLst/>
          </a:prstGeom>
          <a:noFill/>
        </p:spPr>
        <p:txBody>
          <a:bodyPr wrap="none" rtlCol="1">
            <a:spAutoFit/>
          </a:bodyPr>
          <a:lstStyle/>
          <a:p>
            <a:r>
              <a:rPr lang="he-IL" sz="2000" dirty="0">
                <a:latin typeface="Calibri" panose="020F0502020204030204" pitchFamily="34" charset="0"/>
                <a:ea typeface="Calibri" panose="020F0502020204030204" pitchFamily="34" charset="0"/>
                <a:cs typeface="Calibri" panose="020F0502020204030204" pitchFamily="34" charset="0"/>
              </a:rPr>
              <a:t>מותאם לתלמידי כיתות ד'-ו'</a:t>
            </a:r>
          </a:p>
        </p:txBody>
      </p:sp>
    </p:spTree>
    <p:extLst>
      <p:ext uri="{BB962C8B-B14F-4D97-AF65-F5344CB8AC3E}">
        <p14:creationId xmlns:p14="http://schemas.microsoft.com/office/powerpoint/2010/main" val="1990733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A0BBA5-F446-0CDA-4593-C450062C3832}"/>
            </a:ext>
          </a:extLst>
        </p:cNvPr>
        <p:cNvGrpSpPr/>
        <p:nvPr/>
      </p:nvGrpSpPr>
      <p:grpSpPr>
        <a:xfrm>
          <a:off x="0" y="0"/>
          <a:ext cx="0" cy="0"/>
          <a:chOff x="0" y="0"/>
          <a:chExt cx="0" cy="0"/>
        </a:xfrm>
      </p:grpSpPr>
      <p:sp>
        <p:nvSpPr>
          <p:cNvPr id="18" name="מלבן: פינות מעוגלות 17">
            <a:extLst>
              <a:ext uri="{FF2B5EF4-FFF2-40B4-BE49-F238E27FC236}">
                <a16:creationId xmlns:a16="http://schemas.microsoft.com/office/drawing/2014/main" id="{4FC31AAC-72D3-4DC3-B787-722F2064B971}"/>
              </a:ext>
            </a:extLst>
          </p:cNvPr>
          <p:cNvSpPr/>
          <p:nvPr/>
        </p:nvSpPr>
        <p:spPr>
          <a:xfrm>
            <a:off x="1505942" y="2369976"/>
            <a:ext cx="9200158" cy="1642187"/>
          </a:xfrm>
          <a:prstGeom prst="roundRect">
            <a:avLst>
              <a:gd name="adj" fmla="val 30114"/>
            </a:avLst>
          </a:prstGeom>
          <a:solidFill>
            <a:srgbClr val="E2D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14" name="כותרת 1">
            <a:extLst>
              <a:ext uri="{FF2B5EF4-FFF2-40B4-BE49-F238E27FC236}">
                <a16:creationId xmlns:a16="http://schemas.microsoft.com/office/drawing/2014/main" id="{D1636F6D-0BC5-724C-8610-1C831CC55E64}"/>
              </a:ext>
            </a:extLst>
          </p:cNvPr>
          <p:cNvSpPr txBox="1">
            <a:spLocks/>
          </p:cNvSpPr>
          <p:nvPr/>
        </p:nvSpPr>
        <p:spPr>
          <a:xfrm>
            <a:off x="1797514" y="2473708"/>
            <a:ext cx="8596972" cy="1369793"/>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rtl="0">
              <a:lnSpc>
                <a:spcPct val="100000"/>
              </a:lnSpc>
            </a:pPr>
            <a:r>
              <a:rPr lang="he-IL" b="1" dirty="0">
                <a:latin typeface="Calibri" panose="020F0502020204030204" pitchFamily="34" charset="0"/>
                <a:ea typeface="Calibri" panose="020F0502020204030204" pitchFamily="34" charset="0"/>
                <a:cs typeface="Calibri" panose="020F0502020204030204" pitchFamily="34" charset="0"/>
              </a:rPr>
              <a:t>פתיחה</a:t>
            </a:r>
            <a:endParaRPr lang="en-US" b="1" dirty="0">
              <a:latin typeface="Calibri" panose="020F0502020204030204" pitchFamily="34" charset="0"/>
              <a:ea typeface="Calibri" panose="020F0502020204030204" pitchFamily="34" charset="0"/>
              <a:cs typeface="Calibri" panose="020F0502020204030204" pitchFamily="34" charset="0"/>
            </a:endParaRPr>
          </a:p>
        </p:txBody>
      </p:sp>
      <p:pic>
        <p:nvPicPr>
          <p:cNvPr id="10" name="תמונה 9" descr="תמונה שמכילה טקסט&#10;&#10;התיאור נוצר באופן אוטומטי">
            <a:extLst>
              <a:ext uri="{FF2B5EF4-FFF2-40B4-BE49-F238E27FC236}">
                <a16:creationId xmlns:a16="http://schemas.microsoft.com/office/drawing/2014/main" id="{53B269D0-FFEA-7336-0753-ED556FD74D1E}"/>
              </a:ext>
            </a:extLst>
          </p:cNvPr>
          <p:cNvPicPr>
            <a:picLocks noChangeAspect="1"/>
          </p:cNvPicPr>
          <p:nvPr/>
        </p:nvPicPr>
        <p:blipFill rotWithShape="1">
          <a:blip r:embed="rId3">
            <a:alphaModFix amt="49000"/>
            <a:extLst>
              <a:ext uri="{BEBA8EAE-BF5A-486C-A8C5-ECC9F3942E4B}">
                <a14:imgProps xmlns:a14="http://schemas.microsoft.com/office/drawing/2010/main">
                  <a14:imgLayer r:embed="rId4">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3" name="גרפיקה 2">
            <a:extLst>
              <a:ext uri="{FF2B5EF4-FFF2-40B4-BE49-F238E27FC236}">
                <a16:creationId xmlns:a16="http://schemas.microsoft.com/office/drawing/2014/main" id="{B8020AA8-11DE-6EC3-862F-014E51668FB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220200" y="448533"/>
            <a:ext cx="2971800" cy="561975"/>
          </a:xfrm>
          <a:prstGeom prst="rect">
            <a:avLst/>
          </a:prstGeom>
        </p:spPr>
      </p:pic>
      <p:sp>
        <p:nvSpPr>
          <p:cNvPr id="17" name="תיבת טקסט 16">
            <a:extLst>
              <a:ext uri="{FF2B5EF4-FFF2-40B4-BE49-F238E27FC236}">
                <a16:creationId xmlns:a16="http://schemas.microsoft.com/office/drawing/2014/main" id="{C5D476A8-2CF1-570B-6079-AD2DA4E921B9}"/>
              </a:ext>
            </a:extLst>
          </p:cNvPr>
          <p:cNvSpPr txBox="1"/>
          <p:nvPr/>
        </p:nvSpPr>
        <p:spPr>
          <a:xfrm>
            <a:off x="9293938" y="389865"/>
            <a:ext cx="1503937" cy="646331"/>
          </a:xfrm>
          <a:prstGeom prst="rect">
            <a:avLst/>
          </a:prstGeom>
          <a:noFill/>
        </p:spPr>
        <p:txBody>
          <a:bodyPr wrap="none" rtlCol="1">
            <a:spAutoFit/>
          </a:bodyPr>
          <a:lstStyle/>
          <a:p>
            <a:pPr algn="ctr"/>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חלק א':</a:t>
            </a:r>
          </a:p>
        </p:txBody>
      </p:sp>
    </p:spTree>
    <p:extLst>
      <p:ext uri="{BB962C8B-B14F-4D97-AF65-F5344CB8AC3E}">
        <p14:creationId xmlns:p14="http://schemas.microsoft.com/office/powerpoint/2010/main" val="3042382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DF2ACD-A971-08CD-0194-4FDB31B84EDF}"/>
            </a:ext>
          </a:extLst>
        </p:cNvPr>
        <p:cNvGrpSpPr/>
        <p:nvPr/>
      </p:nvGrpSpPr>
      <p:grpSpPr>
        <a:xfrm>
          <a:off x="0" y="0"/>
          <a:ext cx="0" cy="0"/>
          <a:chOff x="0" y="0"/>
          <a:chExt cx="0" cy="0"/>
        </a:xfrm>
      </p:grpSpPr>
      <p:sp>
        <p:nvSpPr>
          <p:cNvPr id="11" name="כותרת 1">
            <a:extLst>
              <a:ext uri="{FF2B5EF4-FFF2-40B4-BE49-F238E27FC236}">
                <a16:creationId xmlns:a16="http://schemas.microsoft.com/office/drawing/2014/main" id="{3149154E-79E2-DF93-561F-C27C2D4AAE17}"/>
              </a:ext>
            </a:extLst>
          </p:cNvPr>
          <p:cNvSpPr txBox="1">
            <a:spLocks/>
          </p:cNvSpPr>
          <p:nvPr/>
        </p:nvSpPr>
        <p:spPr>
          <a:xfrm>
            <a:off x="3408712" y="1819325"/>
            <a:ext cx="5630993" cy="2930830"/>
          </a:xfrm>
          <a:prstGeom prst="rect">
            <a:avLst/>
          </a:prstGeom>
        </p:spPr>
        <p:txBody>
          <a:bodyPr vert="horz" lIns="91440" tIns="45720" rIns="91440" bIns="45720" rtlCol="1" anchor="t">
            <a:no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האם צריך אומץ כדי להגיע לחלל?</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מי יודע או יודעת מה זה אסטרונאוט?</a:t>
            </a:r>
            <a:endParaRPr lang="en-US" sz="2800" dirty="0">
              <a:latin typeface="Calibri" panose="020F0502020204030204" pitchFamily="34" charset="0"/>
              <a:ea typeface="Calibri" panose="020F0502020204030204" pitchFamily="34" charset="0"/>
              <a:cs typeface="Calibri" panose="020F0502020204030204" pitchFamily="34" charset="0"/>
            </a:endParaRP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מה אתם יודעים על אסטרונאוטים ואסטרונאוטיות ועל החיים בחלל?</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24" name="אליפסה 23">
            <a:extLst>
              <a:ext uri="{FF2B5EF4-FFF2-40B4-BE49-F238E27FC236}">
                <a16:creationId xmlns:a16="http://schemas.microsoft.com/office/drawing/2014/main" id="{544BDB3B-5AC0-732D-BBD6-CFD20A4C32A9}"/>
              </a:ext>
            </a:extLst>
          </p:cNvPr>
          <p:cNvSpPr/>
          <p:nvPr/>
        </p:nvSpPr>
        <p:spPr>
          <a:xfrm>
            <a:off x="9114353" y="2069626"/>
            <a:ext cx="105847"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5" name="אליפסה 24">
            <a:extLst>
              <a:ext uri="{FF2B5EF4-FFF2-40B4-BE49-F238E27FC236}">
                <a16:creationId xmlns:a16="http://schemas.microsoft.com/office/drawing/2014/main" id="{C2869AA8-2400-26A5-EEFF-26F0DDFA7A8A}"/>
              </a:ext>
            </a:extLst>
          </p:cNvPr>
          <p:cNvSpPr/>
          <p:nvPr/>
        </p:nvSpPr>
        <p:spPr>
          <a:xfrm>
            <a:off x="9114353" y="2541176"/>
            <a:ext cx="105847"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3" name="גרפיקה 2">
            <a:extLst>
              <a:ext uri="{FF2B5EF4-FFF2-40B4-BE49-F238E27FC236}">
                <a16:creationId xmlns:a16="http://schemas.microsoft.com/office/drawing/2014/main" id="{40644406-1871-756E-2041-A544B8CCFF4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220200" y="448533"/>
            <a:ext cx="2971800" cy="561975"/>
          </a:xfrm>
          <a:prstGeom prst="rect">
            <a:avLst/>
          </a:prstGeom>
        </p:spPr>
      </p:pic>
      <p:sp>
        <p:nvSpPr>
          <p:cNvPr id="5" name="תיבת טקסט 4">
            <a:extLst>
              <a:ext uri="{FF2B5EF4-FFF2-40B4-BE49-F238E27FC236}">
                <a16:creationId xmlns:a16="http://schemas.microsoft.com/office/drawing/2014/main" id="{1257B9A2-AED6-A90D-244F-19324292593C}"/>
              </a:ext>
            </a:extLst>
          </p:cNvPr>
          <p:cNvSpPr txBox="1"/>
          <p:nvPr/>
        </p:nvSpPr>
        <p:spPr>
          <a:xfrm>
            <a:off x="9297783" y="377457"/>
            <a:ext cx="2367956" cy="646331"/>
          </a:xfrm>
          <a:prstGeom prst="rect">
            <a:avLst/>
          </a:prstGeom>
          <a:noFill/>
        </p:spPr>
        <p:txBody>
          <a:bodyPr wrap="none" rtlCol="1">
            <a:spAutoFit/>
          </a:bodyPr>
          <a:lstStyle/>
          <a:p>
            <a:pPr algn="ctr"/>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שאלות לדיון:</a:t>
            </a:r>
          </a:p>
        </p:txBody>
      </p:sp>
      <p:pic>
        <p:nvPicPr>
          <p:cNvPr id="8" name="תמונה 7" descr="תמונה שמכילה טקסט&#10;&#10;התיאור נוצר באופן אוטומטי">
            <a:extLst>
              <a:ext uri="{FF2B5EF4-FFF2-40B4-BE49-F238E27FC236}">
                <a16:creationId xmlns:a16="http://schemas.microsoft.com/office/drawing/2014/main" id="{3040C997-E15C-CB8C-0D27-787A996BDF0E}"/>
              </a:ext>
            </a:extLst>
          </p:cNvPr>
          <p:cNvPicPr>
            <a:picLocks noChangeAspect="1"/>
          </p:cNvPicPr>
          <p:nvPr/>
        </p:nvPicPr>
        <p:blipFill rotWithShape="1">
          <a:blip r:embed="rId5">
            <a:alphaModFix amt="49000"/>
            <a:extLst>
              <a:ext uri="{BEBA8EAE-BF5A-486C-A8C5-ECC9F3942E4B}">
                <a14:imgProps xmlns:a14="http://schemas.microsoft.com/office/drawing/2010/main">
                  <a14:imgLayer r:embed="rId6">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sp>
        <p:nvSpPr>
          <p:cNvPr id="2" name="אליפסה 1">
            <a:extLst>
              <a:ext uri="{FF2B5EF4-FFF2-40B4-BE49-F238E27FC236}">
                <a16:creationId xmlns:a16="http://schemas.microsoft.com/office/drawing/2014/main" id="{D5672C99-FE75-E52A-BA4D-65325BA3A35A}"/>
              </a:ext>
            </a:extLst>
          </p:cNvPr>
          <p:cNvSpPr/>
          <p:nvPr/>
        </p:nvSpPr>
        <p:spPr>
          <a:xfrm>
            <a:off x="9114353" y="3118791"/>
            <a:ext cx="105847"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4" name="Picture 2" descr="Cute Astronaut Dancing Cartoon Vector Icon Illustration Science Technology Icon Concept Isolated">
            <a:extLst>
              <a:ext uri="{FF2B5EF4-FFF2-40B4-BE49-F238E27FC236}">
                <a16:creationId xmlns:a16="http://schemas.microsoft.com/office/drawing/2014/main" id="{F54E94A5-DB8C-96CD-1230-5E9D0804422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5215" y="2175473"/>
            <a:ext cx="4011682" cy="4011682"/>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7383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Effect transition="in" filter="fade">
                                      <p:cBhvr>
                                        <p:cTn id="19" dur="1000"/>
                                        <p:tgtEl>
                                          <p:spTgt spid="11">
                                            <p:txEl>
                                              <p:pRg st="1" end="1"/>
                                            </p:txEl>
                                          </p:spTgt>
                                        </p:tgtEl>
                                      </p:cBhvr>
                                    </p:animEffect>
                                    <p:anim calcmode="lin" valueType="num">
                                      <p:cBhvr>
                                        <p:cTn id="20"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11">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1000"/>
                                        <p:tgtEl>
                                          <p:spTgt spid="25"/>
                                        </p:tgtEl>
                                      </p:cBhvr>
                                    </p:animEffect>
                                    <p:anim calcmode="lin" valueType="num">
                                      <p:cBhvr>
                                        <p:cTn id="25" dur="1000" fill="hold"/>
                                        <p:tgtEl>
                                          <p:spTgt spid="25"/>
                                        </p:tgtEl>
                                        <p:attrNameLst>
                                          <p:attrName>ppt_x</p:attrName>
                                        </p:attrNameLst>
                                      </p:cBhvr>
                                      <p:tavLst>
                                        <p:tav tm="0">
                                          <p:val>
                                            <p:strVal val="#ppt_x"/>
                                          </p:val>
                                        </p:tav>
                                        <p:tav tm="100000">
                                          <p:val>
                                            <p:strVal val="#ppt_x"/>
                                          </p:val>
                                        </p:tav>
                                      </p:tavLst>
                                    </p:anim>
                                    <p:anim calcmode="lin" valueType="num">
                                      <p:cBhvr>
                                        <p:cTn id="26"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1">
                                            <p:txEl>
                                              <p:pRg st="2" end="2"/>
                                            </p:txEl>
                                          </p:spTgt>
                                        </p:tgtEl>
                                        <p:attrNameLst>
                                          <p:attrName>style.visibility</p:attrName>
                                        </p:attrNameLst>
                                      </p:cBhvr>
                                      <p:to>
                                        <p:strVal val="visible"/>
                                      </p:to>
                                    </p:set>
                                    <p:animEffect transition="in" filter="fade">
                                      <p:cBhvr>
                                        <p:cTn id="31" dur="1000"/>
                                        <p:tgtEl>
                                          <p:spTgt spid="11">
                                            <p:txEl>
                                              <p:pRg st="2" end="2"/>
                                            </p:txEl>
                                          </p:spTgt>
                                        </p:tgtEl>
                                      </p:cBhvr>
                                    </p:animEffect>
                                    <p:anim calcmode="lin" valueType="num">
                                      <p:cBhvr>
                                        <p:cTn id="3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11">
                                            <p:txEl>
                                              <p:pRg st="2" end="2"/>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fade">
                                      <p:cBhvr>
                                        <p:cTn id="36" dur="1000"/>
                                        <p:tgtEl>
                                          <p:spTgt spid="2"/>
                                        </p:tgtEl>
                                      </p:cBhvr>
                                    </p:animEffect>
                                    <p:anim calcmode="lin" valueType="num">
                                      <p:cBhvr>
                                        <p:cTn id="37" dur="1000" fill="hold"/>
                                        <p:tgtEl>
                                          <p:spTgt spid="2"/>
                                        </p:tgtEl>
                                        <p:attrNameLst>
                                          <p:attrName>ppt_x</p:attrName>
                                        </p:attrNameLst>
                                      </p:cBhvr>
                                      <p:tavLst>
                                        <p:tav tm="0">
                                          <p:val>
                                            <p:strVal val="#ppt_x"/>
                                          </p:val>
                                        </p:tav>
                                        <p:tav tm="100000">
                                          <p:val>
                                            <p:strVal val="#ppt_x"/>
                                          </p:val>
                                        </p:tav>
                                      </p:tavLst>
                                    </p:anim>
                                    <p:anim calcmode="lin" valueType="num">
                                      <p:cBhvr>
                                        <p:cTn id="3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410E5F-0037-6506-1E61-D0220D98525B}"/>
            </a:ext>
          </a:extLst>
        </p:cNvPr>
        <p:cNvGrpSpPr/>
        <p:nvPr/>
      </p:nvGrpSpPr>
      <p:grpSpPr>
        <a:xfrm>
          <a:off x="0" y="0"/>
          <a:ext cx="0" cy="0"/>
          <a:chOff x="0" y="0"/>
          <a:chExt cx="0" cy="0"/>
        </a:xfrm>
      </p:grpSpPr>
      <p:sp>
        <p:nvSpPr>
          <p:cNvPr id="18" name="מלבן: פינות מעוגלות 17">
            <a:extLst>
              <a:ext uri="{FF2B5EF4-FFF2-40B4-BE49-F238E27FC236}">
                <a16:creationId xmlns:a16="http://schemas.microsoft.com/office/drawing/2014/main" id="{1D8F08D3-5D20-6C38-4057-4A90872634F3}"/>
              </a:ext>
            </a:extLst>
          </p:cNvPr>
          <p:cNvSpPr/>
          <p:nvPr/>
        </p:nvSpPr>
        <p:spPr>
          <a:xfrm>
            <a:off x="1505942" y="2369976"/>
            <a:ext cx="9200158" cy="1642187"/>
          </a:xfrm>
          <a:prstGeom prst="roundRect">
            <a:avLst>
              <a:gd name="adj" fmla="val 30114"/>
            </a:avLst>
          </a:prstGeom>
          <a:solidFill>
            <a:srgbClr val="E2D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כותרת 1">
            <a:extLst>
              <a:ext uri="{FF2B5EF4-FFF2-40B4-BE49-F238E27FC236}">
                <a16:creationId xmlns:a16="http://schemas.microsoft.com/office/drawing/2014/main" id="{2C1FD698-ADCB-0257-86D9-CC133AF7B26C}"/>
              </a:ext>
            </a:extLst>
          </p:cNvPr>
          <p:cNvSpPr txBox="1">
            <a:spLocks/>
          </p:cNvSpPr>
          <p:nvPr/>
        </p:nvSpPr>
        <p:spPr>
          <a:xfrm>
            <a:off x="1797514" y="2473708"/>
            <a:ext cx="8596972" cy="1369793"/>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rtl="0">
              <a:lnSpc>
                <a:spcPct val="100000"/>
              </a:lnSpc>
            </a:pPr>
            <a:r>
              <a:rPr lang="he-IL" b="1" dirty="0">
                <a:latin typeface="Calibri" panose="020F0502020204030204" pitchFamily="34" charset="0"/>
                <a:ea typeface="Calibri" panose="020F0502020204030204" pitchFamily="34" charset="0"/>
                <a:cs typeface="Calibri" panose="020F0502020204030204" pitchFamily="34" charset="0"/>
              </a:rPr>
              <a:t>צפייה בהרצאה</a:t>
            </a:r>
            <a:endParaRPr lang="en-US" b="1" dirty="0">
              <a:latin typeface="Calibri" panose="020F0502020204030204" pitchFamily="34" charset="0"/>
              <a:ea typeface="Calibri" panose="020F0502020204030204" pitchFamily="34" charset="0"/>
              <a:cs typeface="Calibri" panose="020F0502020204030204" pitchFamily="34" charset="0"/>
            </a:endParaRPr>
          </a:p>
        </p:txBody>
      </p:sp>
      <p:pic>
        <p:nvPicPr>
          <p:cNvPr id="10" name="תמונה 9" descr="תמונה שמכילה טקסט&#10;&#10;התיאור נוצר באופן אוטומטי">
            <a:extLst>
              <a:ext uri="{FF2B5EF4-FFF2-40B4-BE49-F238E27FC236}">
                <a16:creationId xmlns:a16="http://schemas.microsoft.com/office/drawing/2014/main" id="{93B2A247-5E15-79C4-DE13-A9848B0D3BCB}"/>
              </a:ext>
            </a:extLst>
          </p:cNvPr>
          <p:cNvPicPr>
            <a:picLocks noChangeAspect="1"/>
          </p:cNvPicPr>
          <p:nvPr/>
        </p:nvPicPr>
        <p:blipFill rotWithShape="1">
          <a:blip r:embed="rId3">
            <a:alphaModFix amt="49000"/>
            <a:extLst>
              <a:ext uri="{BEBA8EAE-BF5A-486C-A8C5-ECC9F3942E4B}">
                <a14:imgProps xmlns:a14="http://schemas.microsoft.com/office/drawing/2010/main">
                  <a14:imgLayer r:embed="rId4">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3" name="גרפיקה 2">
            <a:extLst>
              <a:ext uri="{FF2B5EF4-FFF2-40B4-BE49-F238E27FC236}">
                <a16:creationId xmlns:a16="http://schemas.microsoft.com/office/drawing/2014/main" id="{7E5236CD-3B46-2092-3515-219937EE760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220200" y="448533"/>
            <a:ext cx="2971800" cy="561975"/>
          </a:xfrm>
          <a:prstGeom prst="rect">
            <a:avLst/>
          </a:prstGeom>
        </p:spPr>
      </p:pic>
      <p:sp>
        <p:nvSpPr>
          <p:cNvPr id="17" name="תיבת טקסט 16">
            <a:extLst>
              <a:ext uri="{FF2B5EF4-FFF2-40B4-BE49-F238E27FC236}">
                <a16:creationId xmlns:a16="http://schemas.microsoft.com/office/drawing/2014/main" id="{76CFF591-CA88-F09C-02A5-B478C53E83B9}"/>
              </a:ext>
            </a:extLst>
          </p:cNvPr>
          <p:cNvSpPr txBox="1"/>
          <p:nvPr/>
        </p:nvSpPr>
        <p:spPr>
          <a:xfrm>
            <a:off x="9352844" y="373375"/>
            <a:ext cx="1479892" cy="646331"/>
          </a:xfrm>
          <a:prstGeom prst="rect">
            <a:avLst/>
          </a:prstGeom>
          <a:noFill/>
        </p:spPr>
        <p:txBody>
          <a:bodyPr wrap="none" rtlCol="1">
            <a:spAutoFit/>
          </a:bodyPr>
          <a:lstStyle/>
          <a:p>
            <a:pPr algn="ctr"/>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חלק ב':</a:t>
            </a:r>
          </a:p>
        </p:txBody>
      </p:sp>
    </p:spTree>
    <p:extLst>
      <p:ext uri="{BB962C8B-B14F-4D97-AF65-F5344CB8AC3E}">
        <p14:creationId xmlns:p14="http://schemas.microsoft.com/office/powerpoint/2010/main" val="100198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EF9C7C-0505-598D-E945-49C1E823DED1}"/>
            </a:ext>
          </a:extLst>
        </p:cNvPr>
        <p:cNvGrpSpPr/>
        <p:nvPr/>
      </p:nvGrpSpPr>
      <p:grpSpPr>
        <a:xfrm>
          <a:off x="0" y="0"/>
          <a:ext cx="0" cy="0"/>
          <a:chOff x="0" y="0"/>
          <a:chExt cx="0" cy="0"/>
        </a:xfrm>
      </p:grpSpPr>
      <p:sp>
        <p:nvSpPr>
          <p:cNvPr id="6" name="מלבן: פינות מעוגלות 5">
            <a:extLst>
              <a:ext uri="{FF2B5EF4-FFF2-40B4-BE49-F238E27FC236}">
                <a16:creationId xmlns:a16="http://schemas.microsoft.com/office/drawing/2014/main" id="{CB6B7D02-C58E-9E8A-C89B-B31D2AFB8A56}"/>
              </a:ext>
            </a:extLst>
          </p:cNvPr>
          <p:cNvSpPr/>
          <p:nvPr/>
        </p:nvSpPr>
        <p:spPr>
          <a:xfrm>
            <a:off x="1505942" y="2369976"/>
            <a:ext cx="9200158" cy="1642187"/>
          </a:xfrm>
          <a:prstGeom prst="roundRect">
            <a:avLst>
              <a:gd name="adj" fmla="val 30114"/>
            </a:avLst>
          </a:prstGeom>
          <a:solidFill>
            <a:srgbClr val="D1F3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כותרת 1">
            <a:extLst>
              <a:ext uri="{FF2B5EF4-FFF2-40B4-BE49-F238E27FC236}">
                <a16:creationId xmlns:a16="http://schemas.microsoft.com/office/drawing/2014/main" id="{543C8E52-EEB6-53E4-4385-603AF7C4EBE3}"/>
              </a:ext>
            </a:extLst>
          </p:cNvPr>
          <p:cNvSpPr txBox="1">
            <a:spLocks/>
          </p:cNvSpPr>
          <p:nvPr/>
        </p:nvSpPr>
        <p:spPr>
          <a:xfrm>
            <a:off x="1797514" y="2525008"/>
            <a:ext cx="8596972" cy="1369793"/>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rtl="0">
              <a:lnSpc>
                <a:spcPct val="100000"/>
              </a:lnSpc>
            </a:pPr>
            <a:r>
              <a:rPr lang="he-IL" sz="3600" dirty="0">
                <a:latin typeface="Calibri" panose="020F0502020204030204" pitchFamily="34" charset="0"/>
                <a:ea typeface="Calibri" panose="020F0502020204030204" pitchFamily="34" charset="0"/>
                <a:cs typeface="Calibri" panose="020F0502020204030204" pitchFamily="34" charset="0"/>
              </a:rPr>
              <a:t>צפייה בהרצאה "שבוע החלל – סוד חליפת החלל"</a:t>
            </a:r>
            <a:endParaRPr lang="en-US" sz="3600" dirty="0">
              <a:latin typeface="Calibri" panose="020F0502020204030204" pitchFamily="34" charset="0"/>
              <a:ea typeface="Calibri" panose="020F0502020204030204" pitchFamily="34" charset="0"/>
              <a:cs typeface="Calibri" panose="020F0502020204030204" pitchFamily="34" charset="0"/>
            </a:endParaRPr>
          </a:p>
        </p:txBody>
      </p:sp>
      <p:pic>
        <p:nvPicPr>
          <p:cNvPr id="9" name="תמונה 8" descr="תמונה שמכילה טקסט&#10;&#10;התיאור נוצר באופן אוטומטי">
            <a:extLst>
              <a:ext uri="{FF2B5EF4-FFF2-40B4-BE49-F238E27FC236}">
                <a16:creationId xmlns:a16="http://schemas.microsoft.com/office/drawing/2014/main" id="{D6F47358-573D-5B85-667A-9312E410EE3A}"/>
              </a:ext>
            </a:extLst>
          </p:cNvPr>
          <p:cNvPicPr>
            <a:picLocks noChangeAspect="1"/>
          </p:cNvPicPr>
          <p:nvPr/>
        </p:nvPicPr>
        <p:blipFill rotWithShape="1">
          <a:blip r:embed="rId2">
            <a:alphaModFix amt="49000"/>
            <a:extLst>
              <a:ext uri="{BEBA8EAE-BF5A-486C-A8C5-ECC9F3942E4B}">
                <a14:imgProps xmlns:a14="http://schemas.microsoft.com/office/drawing/2010/main">
                  <a14:imgLayer r:embed="rId3">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2" name="גרפיקה 1">
            <a:extLst>
              <a:ext uri="{FF2B5EF4-FFF2-40B4-BE49-F238E27FC236}">
                <a16:creationId xmlns:a16="http://schemas.microsoft.com/office/drawing/2014/main" id="{C69169DD-CD19-552C-D038-EBF96BC523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046587" y="415703"/>
            <a:ext cx="3145413" cy="594806"/>
          </a:xfrm>
          <a:prstGeom prst="rect">
            <a:avLst/>
          </a:prstGeom>
        </p:spPr>
      </p:pic>
      <p:sp>
        <p:nvSpPr>
          <p:cNvPr id="3" name="תיבת טקסט 2">
            <a:extLst>
              <a:ext uri="{FF2B5EF4-FFF2-40B4-BE49-F238E27FC236}">
                <a16:creationId xmlns:a16="http://schemas.microsoft.com/office/drawing/2014/main" id="{94924579-251F-6AA9-13FB-A0176A71BB3B}"/>
              </a:ext>
            </a:extLst>
          </p:cNvPr>
          <p:cNvSpPr txBox="1"/>
          <p:nvPr/>
        </p:nvSpPr>
        <p:spPr>
          <a:xfrm>
            <a:off x="9181378" y="372622"/>
            <a:ext cx="2847254" cy="646331"/>
          </a:xfrm>
          <a:prstGeom prst="rect">
            <a:avLst/>
          </a:prstGeom>
          <a:noFill/>
        </p:spPr>
        <p:txBody>
          <a:bodyPr wrap="none" rtlCol="1">
            <a:spAutoFit/>
          </a:bodyPr>
          <a:lstStyle/>
          <a:p>
            <a:pPr algn="l"/>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צפייה בהרצאה:</a:t>
            </a:r>
          </a:p>
        </p:txBody>
      </p:sp>
    </p:spTree>
    <p:extLst>
      <p:ext uri="{BB962C8B-B14F-4D97-AF65-F5344CB8AC3E}">
        <p14:creationId xmlns:p14="http://schemas.microsoft.com/office/powerpoint/2010/main" val="343033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תמונה 11" descr="תמונה שמכילה טקסט&#10;&#10;התיאור נוצר באופן אוטומטי">
            <a:extLst>
              <a:ext uri="{FF2B5EF4-FFF2-40B4-BE49-F238E27FC236}">
                <a16:creationId xmlns:a16="http://schemas.microsoft.com/office/drawing/2014/main" id="{3E30CB4F-03B3-4F41-8E4C-7DCCB78852DE}"/>
              </a:ext>
            </a:extLst>
          </p:cNvPr>
          <p:cNvPicPr>
            <a:picLocks noChangeAspect="1"/>
          </p:cNvPicPr>
          <p:nvPr/>
        </p:nvPicPr>
        <p:blipFill>
          <a:blip r:embed="rId3">
            <a:alphaModFix amt="93000"/>
            <a:extLst>
              <a:ext uri="{28A0092B-C50C-407E-A947-70E740481C1C}">
                <a14:useLocalDpi xmlns:a14="http://schemas.microsoft.com/office/drawing/2010/main" val="0"/>
              </a:ext>
            </a:extLst>
          </a:blip>
          <a:stretch>
            <a:fillRect/>
          </a:stretch>
        </p:blipFill>
        <p:spPr>
          <a:xfrm>
            <a:off x="5026803" y="635733"/>
            <a:ext cx="2138394" cy="411640"/>
          </a:xfrm>
          <a:prstGeom prst="rect">
            <a:avLst/>
          </a:prstGeom>
          <a:ln>
            <a:noFill/>
          </a:ln>
        </p:spPr>
      </p:pic>
      <p:pic>
        <p:nvPicPr>
          <p:cNvPr id="4" name="גרפיקה 3">
            <a:extLst>
              <a:ext uri="{FF2B5EF4-FFF2-40B4-BE49-F238E27FC236}">
                <a16:creationId xmlns:a16="http://schemas.microsoft.com/office/drawing/2014/main" id="{6CA3BF33-CD0E-D059-8F68-5A20739D927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995235" y="1138234"/>
            <a:ext cx="800100" cy="1428750"/>
          </a:xfrm>
          <a:prstGeom prst="rect">
            <a:avLst/>
          </a:prstGeom>
        </p:spPr>
      </p:pic>
      <p:pic>
        <p:nvPicPr>
          <p:cNvPr id="6" name="גרפיקה 5">
            <a:extLst>
              <a:ext uri="{FF2B5EF4-FFF2-40B4-BE49-F238E27FC236}">
                <a16:creationId xmlns:a16="http://schemas.microsoft.com/office/drawing/2014/main" id="{E5FAFC3E-9F91-A82D-E4B0-3BB8F66705C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807896" y="1725637"/>
            <a:ext cx="942975" cy="762000"/>
          </a:xfrm>
          <a:prstGeom prst="rect">
            <a:avLst/>
          </a:prstGeom>
        </p:spPr>
      </p:pic>
      <p:pic>
        <p:nvPicPr>
          <p:cNvPr id="8" name="גרפיקה 7">
            <a:extLst>
              <a:ext uri="{FF2B5EF4-FFF2-40B4-BE49-F238E27FC236}">
                <a16:creationId xmlns:a16="http://schemas.microsoft.com/office/drawing/2014/main" id="{D2241108-3CFB-1AA8-8FC7-D466474CC61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059047" y="3854898"/>
            <a:ext cx="2053590" cy="303848"/>
          </a:xfrm>
          <a:prstGeom prst="rect">
            <a:avLst/>
          </a:prstGeom>
        </p:spPr>
      </p:pic>
      <p:sp>
        <p:nvSpPr>
          <p:cNvPr id="59" name="תיבת טקסט 58">
            <a:extLst>
              <a:ext uri="{FF2B5EF4-FFF2-40B4-BE49-F238E27FC236}">
                <a16:creationId xmlns:a16="http://schemas.microsoft.com/office/drawing/2014/main" id="{B8FF6CA7-924D-84CF-F89E-F042095A159D}"/>
              </a:ext>
            </a:extLst>
          </p:cNvPr>
          <p:cNvSpPr txBox="1"/>
          <p:nvPr/>
        </p:nvSpPr>
        <p:spPr>
          <a:xfrm>
            <a:off x="3498973" y="1852609"/>
            <a:ext cx="5245346" cy="1323439"/>
          </a:xfrm>
          <a:prstGeom prst="rect">
            <a:avLst/>
          </a:prstGeom>
          <a:noFill/>
        </p:spPr>
        <p:txBody>
          <a:bodyPr wrap="square" rtlCol="1">
            <a:spAutoFit/>
          </a:bodyPr>
          <a:lstStyle/>
          <a:p>
            <a:r>
              <a:rPr lang="he-IL" sz="8000" b="1" dirty="0">
                <a:latin typeface="Calibri" panose="020F0502020204030204" pitchFamily="34" charset="0"/>
                <a:ea typeface="Calibri" panose="020F0502020204030204" pitchFamily="34" charset="0"/>
                <a:cs typeface="Calibri" panose="020F0502020204030204" pitchFamily="34" charset="0"/>
              </a:rPr>
              <a:t>מצגת לשיעור</a:t>
            </a:r>
          </a:p>
        </p:txBody>
      </p:sp>
      <p:sp>
        <p:nvSpPr>
          <p:cNvPr id="60" name="תיבת טקסט 59">
            <a:extLst>
              <a:ext uri="{FF2B5EF4-FFF2-40B4-BE49-F238E27FC236}">
                <a16:creationId xmlns:a16="http://schemas.microsoft.com/office/drawing/2014/main" id="{A43BEC15-D46F-AA4D-8526-B2E0090C2C71}"/>
              </a:ext>
            </a:extLst>
          </p:cNvPr>
          <p:cNvSpPr txBox="1"/>
          <p:nvPr/>
        </p:nvSpPr>
        <p:spPr>
          <a:xfrm>
            <a:off x="2661416" y="3052377"/>
            <a:ext cx="6869189" cy="646331"/>
          </a:xfrm>
          <a:prstGeom prst="rect">
            <a:avLst/>
          </a:prstGeom>
          <a:noFill/>
        </p:spPr>
        <p:txBody>
          <a:bodyPr wrap="none" rtlCol="1">
            <a:spAutoFit/>
          </a:bodyPr>
          <a:lstStyle/>
          <a:p>
            <a:pPr algn="ctr"/>
            <a:r>
              <a:rPr lang="he-IL" sz="3600" dirty="0">
                <a:latin typeface="Calibri" panose="020F0502020204030204" pitchFamily="34" charset="0"/>
                <a:ea typeface="Calibri" panose="020F0502020204030204" pitchFamily="34" charset="0"/>
                <a:cs typeface="Calibri" panose="020F0502020204030204" pitchFamily="34" charset="0"/>
              </a:rPr>
              <a:t>שבוע החלל – סוד חליפת החלל / בר חיון</a:t>
            </a:r>
          </a:p>
        </p:txBody>
      </p:sp>
      <p:sp>
        <p:nvSpPr>
          <p:cNvPr id="61" name="מלבן: פינות מעוגלות 60">
            <a:extLst>
              <a:ext uri="{FF2B5EF4-FFF2-40B4-BE49-F238E27FC236}">
                <a16:creationId xmlns:a16="http://schemas.microsoft.com/office/drawing/2014/main" id="{4E07D013-B46E-D8BE-FD89-1D89D31A6E50}"/>
              </a:ext>
            </a:extLst>
          </p:cNvPr>
          <p:cNvSpPr/>
          <p:nvPr/>
        </p:nvSpPr>
        <p:spPr>
          <a:xfrm>
            <a:off x="4647075" y="4546938"/>
            <a:ext cx="2934628" cy="448819"/>
          </a:xfrm>
          <a:prstGeom prst="roundRect">
            <a:avLst/>
          </a:prstGeom>
          <a:solidFill>
            <a:srgbClr val="BCE6EA"/>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תיבת טקסט 12">
            <a:extLst>
              <a:ext uri="{FF2B5EF4-FFF2-40B4-BE49-F238E27FC236}">
                <a16:creationId xmlns:a16="http://schemas.microsoft.com/office/drawing/2014/main" id="{897AF846-25A4-42EF-9DDF-89CBF4883B35}"/>
              </a:ext>
            </a:extLst>
          </p:cNvPr>
          <p:cNvSpPr txBox="1"/>
          <p:nvPr/>
        </p:nvSpPr>
        <p:spPr>
          <a:xfrm>
            <a:off x="4711676" y="4555771"/>
            <a:ext cx="2723824" cy="400110"/>
          </a:xfrm>
          <a:prstGeom prst="rect">
            <a:avLst/>
          </a:prstGeom>
          <a:noFill/>
        </p:spPr>
        <p:txBody>
          <a:bodyPr wrap="none" rtlCol="1">
            <a:spAutoFit/>
          </a:bodyPr>
          <a:lstStyle/>
          <a:p>
            <a:r>
              <a:rPr lang="he-IL" sz="2000" dirty="0">
                <a:latin typeface="Calibri" panose="020F0502020204030204" pitchFamily="34" charset="0"/>
                <a:ea typeface="Calibri" panose="020F0502020204030204" pitchFamily="34" charset="0"/>
                <a:cs typeface="Calibri" panose="020F0502020204030204" pitchFamily="34" charset="0"/>
              </a:rPr>
              <a:t>מותאם לתלמידי כיתות א'-ג'</a:t>
            </a:r>
          </a:p>
        </p:txBody>
      </p:sp>
    </p:spTree>
    <p:extLst>
      <p:ext uri="{BB962C8B-B14F-4D97-AF65-F5344CB8AC3E}">
        <p14:creationId xmlns:p14="http://schemas.microsoft.com/office/powerpoint/2010/main" val="17247267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F5F1CB-F160-48C3-E0D8-55BAD95A222F}"/>
            </a:ext>
          </a:extLst>
        </p:cNvPr>
        <p:cNvGrpSpPr/>
        <p:nvPr/>
      </p:nvGrpSpPr>
      <p:grpSpPr>
        <a:xfrm>
          <a:off x="0" y="0"/>
          <a:ext cx="0" cy="0"/>
          <a:chOff x="0" y="0"/>
          <a:chExt cx="0" cy="0"/>
        </a:xfrm>
      </p:grpSpPr>
      <p:sp>
        <p:nvSpPr>
          <p:cNvPr id="11" name="כותרת 1">
            <a:extLst>
              <a:ext uri="{FF2B5EF4-FFF2-40B4-BE49-F238E27FC236}">
                <a16:creationId xmlns:a16="http://schemas.microsoft.com/office/drawing/2014/main" id="{D228850C-3155-871F-AE30-A864DFC7BADF}"/>
              </a:ext>
            </a:extLst>
          </p:cNvPr>
          <p:cNvSpPr txBox="1">
            <a:spLocks/>
          </p:cNvSpPr>
          <p:nvPr/>
        </p:nvSpPr>
        <p:spPr>
          <a:xfrm>
            <a:off x="2782616" y="1665950"/>
            <a:ext cx="6878203" cy="3779915"/>
          </a:xfrm>
          <a:prstGeom prst="rect">
            <a:avLst/>
          </a:prstGeom>
        </p:spPr>
        <p:txBody>
          <a:bodyPr vert="horz" lIns="91440" tIns="45720" rIns="91440" bIns="45720" rtlCol="1" anchor="t">
            <a:no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איך הרגיש לוקה כשחדרו מים לחליפת החלל שלו?</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מה עזר לו להתמודד עם התקלה?</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למה חשוב להישאר רגועים כשמשהו משתבש?</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האם הייתם מסכימים ללבוש חליפת חלל?</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מה דעתכם על </a:t>
            </a:r>
            <a:r>
              <a:rPr lang="he-IL" sz="2800" dirty="0" err="1">
                <a:latin typeface="Calibri" panose="020F0502020204030204" pitchFamily="34" charset="0"/>
                <a:ea typeface="Calibri" panose="020F0502020204030204" pitchFamily="34" charset="0"/>
                <a:cs typeface="Calibri" panose="020F0502020204030204" pitchFamily="34" charset="0"/>
              </a:rPr>
              <a:t>הפיתרון</a:t>
            </a:r>
            <a:r>
              <a:rPr lang="he-IL" sz="2800" dirty="0">
                <a:latin typeface="Calibri" panose="020F0502020204030204" pitchFamily="34" charset="0"/>
                <a:ea typeface="Calibri" panose="020F0502020204030204" pitchFamily="34" charset="0"/>
                <a:cs typeface="Calibri" panose="020F0502020204030204" pitchFamily="34" charset="0"/>
              </a:rPr>
              <a:t> של הופקינס?</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תנו דוגמה לאתגר שהתמודדתם </a:t>
            </a:r>
            <a:r>
              <a:rPr lang="he-IL" sz="2800" dirty="0" err="1">
                <a:latin typeface="Calibri" panose="020F0502020204030204" pitchFamily="34" charset="0"/>
                <a:ea typeface="Calibri" panose="020F0502020204030204" pitchFamily="34" charset="0"/>
                <a:cs typeface="Calibri" panose="020F0502020204030204" pitchFamily="34" charset="0"/>
              </a:rPr>
              <a:t>איתו</a:t>
            </a:r>
            <a:r>
              <a:rPr lang="he-IL" sz="2800" dirty="0">
                <a:latin typeface="Calibri" panose="020F0502020204030204" pitchFamily="34" charset="0"/>
                <a:ea typeface="Calibri" panose="020F0502020204030204" pitchFamily="34" charset="0"/>
                <a:cs typeface="Calibri" panose="020F0502020204030204" pitchFamily="34" charset="0"/>
              </a:rPr>
              <a:t> באמצעות </a:t>
            </a:r>
            <a:r>
              <a:rPr lang="he-IL" sz="2800" dirty="0" err="1">
                <a:latin typeface="Calibri" panose="020F0502020204030204" pitchFamily="34" charset="0"/>
                <a:ea typeface="Calibri" panose="020F0502020204030204" pitchFamily="34" charset="0"/>
                <a:cs typeface="Calibri" panose="020F0502020204030204" pitchFamily="34" charset="0"/>
              </a:rPr>
              <a:t>פיתרון</a:t>
            </a:r>
            <a:r>
              <a:rPr lang="he-IL" sz="2800" dirty="0">
                <a:latin typeface="Calibri" panose="020F0502020204030204" pitchFamily="34" charset="0"/>
                <a:ea typeface="Calibri" panose="020F0502020204030204" pitchFamily="34" charset="0"/>
                <a:cs typeface="Calibri" panose="020F0502020204030204" pitchFamily="34" charset="0"/>
              </a:rPr>
              <a:t> יצירתי. </a:t>
            </a:r>
          </a:p>
        </p:txBody>
      </p:sp>
      <p:sp>
        <p:nvSpPr>
          <p:cNvPr id="24" name="אליפסה 23">
            <a:extLst>
              <a:ext uri="{FF2B5EF4-FFF2-40B4-BE49-F238E27FC236}">
                <a16:creationId xmlns:a16="http://schemas.microsoft.com/office/drawing/2014/main" id="{5EEB511E-123A-74E5-46D0-6ABA5475F93D}"/>
              </a:ext>
            </a:extLst>
          </p:cNvPr>
          <p:cNvSpPr/>
          <p:nvPr/>
        </p:nvSpPr>
        <p:spPr>
          <a:xfrm>
            <a:off x="9735467" y="1916252"/>
            <a:ext cx="105847"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אליפסה 25">
            <a:extLst>
              <a:ext uri="{FF2B5EF4-FFF2-40B4-BE49-F238E27FC236}">
                <a16:creationId xmlns:a16="http://schemas.microsoft.com/office/drawing/2014/main" id="{ABD8BC2E-2F67-BE9C-5D29-151ABC6C103A}"/>
              </a:ext>
            </a:extLst>
          </p:cNvPr>
          <p:cNvSpPr/>
          <p:nvPr/>
        </p:nvSpPr>
        <p:spPr>
          <a:xfrm>
            <a:off x="9709121" y="2406338"/>
            <a:ext cx="105847"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אליפסה 15">
            <a:extLst>
              <a:ext uri="{FF2B5EF4-FFF2-40B4-BE49-F238E27FC236}">
                <a16:creationId xmlns:a16="http://schemas.microsoft.com/office/drawing/2014/main" id="{BD82F04A-D0F5-71F1-36D2-C6EF3B27AB40}"/>
              </a:ext>
            </a:extLst>
          </p:cNvPr>
          <p:cNvSpPr/>
          <p:nvPr/>
        </p:nvSpPr>
        <p:spPr>
          <a:xfrm>
            <a:off x="9731445" y="2951403"/>
            <a:ext cx="105848"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אליפסה 13">
            <a:extLst>
              <a:ext uri="{FF2B5EF4-FFF2-40B4-BE49-F238E27FC236}">
                <a16:creationId xmlns:a16="http://schemas.microsoft.com/office/drawing/2014/main" id="{4DDD1A5A-C7A8-297B-3AC0-4445A311156E}"/>
              </a:ext>
            </a:extLst>
          </p:cNvPr>
          <p:cNvSpPr/>
          <p:nvPr/>
        </p:nvSpPr>
        <p:spPr>
          <a:xfrm>
            <a:off x="9704856" y="3483216"/>
            <a:ext cx="105848"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5" name="גרפיקה 4">
            <a:extLst>
              <a:ext uri="{FF2B5EF4-FFF2-40B4-BE49-F238E27FC236}">
                <a16:creationId xmlns:a16="http://schemas.microsoft.com/office/drawing/2014/main" id="{F2712F9B-0A15-F16D-50EE-3FC595DE906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220200" y="448533"/>
            <a:ext cx="2971800" cy="561975"/>
          </a:xfrm>
          <a:prstGeom prst="rect">
            <a:avLst/>
          </a:prstGeom>
        </p:spPr>
      </p:pic>
      <p:sp>
        <p:nvSpPr>
          <p:cNvPr id="6" name="תיבת טקסט 5">
            <a:extLst>
              <a:ext uri="{FF2B5EF4-FFF2-40B4-BE49-F238E27FC236}">
                <a16:creationId xmlns:a16="http://schemas.microsoft.com/office/drawing/2014/main" id="{6B12E796-4521-C734-E205-F276C3BCE338}"/>
              </a:ext>
            </a:extLst>
          </p:cNvPr>
          <p:cNvSpPr txBox="1"/>
          <p:nvPr/>
        </p:nvSpPr>
        <p:spPr>
          <a:xfrm>
            <a:off x="9297784" y="377457"/>
            <a:ext cx="2367956" cy="646331"/>
          </a:xfrm>
          <a:prstGeom prst="rect">
            <a:avLst/>
          </a:prstGeom>
          <a:noFill/>
        </p:spPr>
        <p:txBody>
          <a:bodyPr wrap="none" rtlCol="1">
            <a:spAutoFit/>
          </a:bodyPr>
          <a:lstStyle/>
          <a:p>
            <a:pPr algn="ctr"/>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שאלות לדיון:</a:t>
            </a:r>
          </a:p>
        </p:txBody>
      </p:sp>
      <p:pic>
        <p:nvPicPr>
          <p:cNvPr id="10" name="תמונה 9" descr="תמונה שמכילה טקסט&#10;&#10;התיאור נוצר באופן אוטומטי">
            <a:extLst>
              <a:ext uri="{FF2B5EF4-FFF2-40B4-BE49-F238E27FC236}">
                <a16:creationId xmlns:a16="http://schemas.microsoft.com/office/drawing/2014/main" id="{F9A99381-3886-F71B-E298-234E11874237}"/>
              </a:ext>
            </a:extLst>
          </p:cNvPr>
          <p:cNvPicPr>
            <a:picLocks noChangeAspect="1"/>
          </p:cNvPicPr>
          <p:nvPr/>
        </p:nvPicPr>
        <p:blipFill rotWithShape="1">
          <a:blip r:embed="rId5">
            <a:alphaModFix amt="49000"/>
            <a:extLst>
              <a:ext uri="{BEBA8EAE-BF5A-486C-A8C5-ECC9F3942E4B}">
                <a14:imgProps xmlns:a14="http://schemas.microsoft.com/office/drawing/2010/main">
                  <a14:imgLayer r:embed="rId6">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sp>
        <p:nvSpPr>
          <p:cNvPr id="2" name="אליפסה 1">
            <a:extLst>
              <a:ext uri="{FF2B5EF4-FFF2-40B4-BE49-F238E27FC236}">
                <a16:creationId xmlns:a16="http://schemas.microsoft.com/office/drawing/2014/main" id="{E0996A13-2BB4-8C42-27C9-0BB9B37E2191}"/>
              </a:ext>
            </a:extLst>
          </p:cNvPr>
          <p:cNvSpPr/>
          <p:nvPr/>
        </p:nvSpPr>
        <p:spPr>
          <a:xfrm>
            <a:off x="9731445" y="4018897"/>
            <a:ext cx="105848"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7" name="Picture 2" descr="One person in space suit explores galaxy generated by AI">
            <a:extLst>
              <a:ext uri="{FF2B5EF4-FFF2-40B4-BE49-F238E27FC236}">
                <a16:creationId xmlns:a16="http://schemas.microsoft.com/office/drawing/2014/main" id="{7DC8F1C5-39C8-06B0-DD59-03D716928290}"/>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31983" r="26437"/>
          <a:stretch/>
        </p:blipFill>
        <p:spPr bwMode="auto">
          <a:xfrm>
            <a:off x="278126" y="1711789"/>
            <a:ext cx="2817035" cy="387456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8" name="אליפסה 7">
            <a:extLst>
              <a:ext uri="{FF2B5EF4-FFF2-40B4-BE49-F238E27FC236}">
                <a16:creationId xmlns:a16="http://schemas.microsoft.com/office/drawing/2014/main" id="{7735AA6B-DCD4-D8AF-4665-2FAE90D1DECF}"/>
              </a:ext>
            </a:extLst>
          </p:cNvPr>
          <p:cNvSpPr/>
          <p:nvPr/>
        </p:nvSpPr>
        <p:spPr>
          <a:xfrm>
            <a:off x="9735625" y="4548833"/>
            <a:ext cx="105848"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1326172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Effect transition="in" filter="fade">
                                      <p:cBhvr>
                                        <p:cTn id="19" dur="1000"/>
                                        <p:tgtEl>
                                          <p:spTgt spid="11">
                                            <p:txEl>
                                              <p:pRg st="1" end="1"/>
                                            </p:txEl>
                                          </p:spTgt>
                                        </p:tgtEl>
                                      </p:cBhvr>
                                    </p:animEffect>
                                    <p:anim calcmode="lin" valueType="num">
                                      <p:cBhvr>
                                        <p:cTn id="20"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11">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fade">
                                      <p:cBhvr>
                                        <p:cTn id="24" dur="1000"/>
                                        <p:tgtEl>
                                          <p:spTgt spid="26"/>
                                        </p:tgtEl>
                                      </p:cBhvr>
                                    </p:animEffect>
                                    <p:anim calcmode="lin" valueType="num">
                                      <p:cBhvr>
                                        <p:cTn id="25" dur="1000" fill="hold"/>
                                        <p:tgtEl>
                                          <p:spTgt spid="26"/>
                                        </p:tgtEl>
                                        <p:attrNameLst>
                                          <p:attrName>ppt_x</p:attrName>
                                        </p:attrNameLst>
                                      </p:cBhvr>
                                      <p:tavLst>
                                        <p:tav tm="0">
                                          <p:val>
                                            <p:strVal val="#ppt_x"/>
                                          </p:val>
                                        </p:tav>
                                        <p:tav tm="100000">
                                          <p:val>
                                            <p:strVal val="#ppt_x"/>
                                          </p:val>
                                        </p:tav>
                                      </p:tavLst>
                                    </p:anim>
                                    <p:anim calcmode="lin" valueType="num">
                                      <p:cBhvr>
                                        <p:cTn id="26"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1">
                                            <p:txEl>
                                              <p:pRg st="2" end="2"/>
                                            </p:txEl>
                                          </p:spTgt>
                                        </p:tgtEl>
                                        <p:attrNameLst>
                                          <p:attrName>style.visibility</p:attrName>
                                        </p:attrNameLst>
                                      </p:cBhvr>
                                      <p:to>
                                        <p:strVal val="visible"/>
                                      </p:to>
                                    </p:set>
                                    <p:animEffect transition="in" filter="fade">
                                      <p:cBhvr>
                                        <p:cTn id="31" dur="1000"/>
                                        <p:tgtEl>
                                          <p:spTgt spid="11">
                                            <p:txEl>
                                              <p:pRg st="2" end="2"/>
                                            </p:txEl>
                                          </p:spTgt>
                                        </p:tgtEl>
                                      </p:cBhvr>
                                    </p:animEffect>
                                    <p:anim calcmode="lin" valueType="num">
                                      <p:cBhvr>
                                        <p:cTn id="3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11">
                                            <p:txEl>
                                              <p:pRg st="2" end="2"/>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ppt_x</p:attrName>
                                        </p:attrNameLst>
                                      </p:cBhvr>
                                      <p:tavLst>
                                        <p:tav tm="0">
                                          <p:val>
                                            <p:strVal val="#ppt_x"/>
                                          </p:val>
                                        </p:tav>
                                        <p:tav tm="100000">
                                          <p:val>
                                            <p:strVal val="#ppt_x"/>
                                          </p:val>
                                        </p:tav>
                                      </p:tavLst>
                                    </p:anim>
                                    <p:anim calcmode="lin" valueType="num">
                                      <p:cBhvr>
                                        <p:cTn id="3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11">
                                            <p:txEl>
                                              <p:pRg st="3" end="3"/>
                                            </p:txEl>
                                          </p:spTgt>
                                        </p:tgtEl>
                                        <p:attrNameLst>
                                          <p:attrName>style.visibility</p:attrName>
                                        </p:attrNameLst>
                                      </p:cBhvr>
                                      <p:to>
                                        <p:strVal val="visible"/>
                                      </p:to>
                                    </p:set>
                                    <p:animEffect transition="in" filter="fade">
                                      <p:cBhvr>
                                        <p:cTn id="43" dur="1000"/>
                                        <p:tgtEl>
                                          <p:spTgt spid="11">
                                            <p:txEl>
                                              <p:pRg st="3" end="3"/>
                                            </p:txEl>
                                          </p:spTgt>
                                        </p:tgtEl>
                                      </p:cBhvr>
                                    </p:animEffect>
                                    <p:anim calcmode="lin" valueType="num">
                                      <p:cBhvr>
                                        <p:cTn id="44"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11">
                                            <p:txEl>
                                              <p:pRg st="3" end="3"/>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fade">
                                      <p:cBhvr>
                                        <p:cTn id="48" dur="1000"/>
                                        <p:tgtEl>
                                          <p:spTgt spid="14"/>
                                        </p:tgtEl>
                                      </p:cBhvr>
                                    </p:animEffect>
                                    <p:anim calcmode="lin" valueType="num">
                                      <p:cBhvr>
                                        <p:cTn id="49" dur="1000" fill="hold"/>
                                        <p:tgtEl>
                                          <p:spTgt spid="14"/>
                                        </p:tgtEl>
                                        <p:attrNameLst>
                                          <p:attrName>ppt_x</p:attrName>
                                        </p:attrNameLst>
                                      </p:cBhvr>
                                      <p:tavLst>
                                        <p:tav tm="0">
                                          <p:val>
                                            <p:strVal val="#ppt_x"/>
                                          </p:val>
                                        </p:tav>
                                        <p:tav tm="100000">
                                          <p:val>
                                            <p:strVal val="#ppt_x"/>
                                          </p:val>
                                        </p:tav>
                                      </p:tavLst>
                                    </p:anim>
                                    <p:anim calcmode="lin" valueType="num">
                                      <p:cBhvr>
                                        <p:cTn id="5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11">
                                            <p:txEl>
                                              <p:pRg st="4" end="4"/>
                                            </p:txEl>
                                          </p:spTgt>
                                        </p:tgtEl>
                                        <p:attrNameLst>
                                          <p:attrName>style.visibility</p:attrName>
                                        </p:attrNameLst>
                                      </p:cBhvr>
                                      <p:to>
                                        <p:strVal val="visible"/>
                                      </p:to>
                                    </p:set>
                                    <p:animEffect transition="in" filter="fade">
                                      <p:cBhvr>
                                        <p:cTn id="55" dur="1000"/>
                                        <p:tgtEl>
                                          <p:spTgt spid="11">
                                            <p:txEl>
                                              <p:pRg st="4" end="4"/>
                                            </p:txEl>
                                          </p:spTgt>
                                        </p:tgtEl>
                                      </p:cBhvr>
                                    </p:animEffect>
                                    <p:anim calcmode="lin" valueType="num">
                                      <p:cBhvr>
                                        <p:cTn id="56"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11">
                                            <p:txEl>
                                              <p:pRg st="4" end="4"/>
                                            </p:tx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2"/>
                                        </p:tgtEl>
                                        <p:attrNameLst>
                                          <p:attrName>style.visibility</p:attrName>
                                        </p:attrNameLst>
                                      </p:cBhvr>
                                      <p:to>
                                        <p:strVal val="visible"/>
                                      </p:to>
                                    </p:set>
                                    <p:animEffect transition="in" filter="fade">
                                      <p:cBhvr>
                                        <p:cTn id="60" dur="1000"/>
                                        <p:tgtEl>
                                          <p:spTgt spid="2"/>
                                        </p:tgtEl>
                                      </p:cBhvr>
                                    </p:animEffect>
                                    <p:anim calcmode="lin" valueType="num">
                                      <p:cBhvr>
                                        <p:cTn id="61" dur="1000" fill="hold"/>
                                        <p:tgtEl>
                                          <p:spTgt spid="2"/>
                                        </p:tgtEl>
                                        <p:attrNameLst>
                                          <p:attrName>ppt_x</p:attrName>
                                        </p:attrNameLst>
                                      </p:cBhvr>
                                      <p:tavLst>
                                        <p:tav tm="0">
                                          <p:val>
                                            <p:strVal val="#ppt_x"/>
                                          </p:val>
                                        </p:tav>
                                        <p:tav tm="100000">
                                          <p:val>
                                            <p:strVal val="#ppt_x"/>
                                          </p:val>
                                        </p:tav>
                                      </p:tavLst>
                                    </p:anim>
                                    <p:anim calcmode="lin" valueType="num">
                                      <p:cBhvr>
                                        <p:cTn id="6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11">
                                            <p:txEl>
                                              <p:pRg st="5" end="5"/>
                                            </p:txEl>
                                          </p:spTgt>
                                        </p:tgtEl>
                                        <p:attrNameLst>
                                          <p:attrName>style.visibility</p:attrName>
                                        </p:attrNameLst>
                                      </p:cBhvr>
                                      <p:to>
                                        <p:strVal val="visible"/>
                                      </p:to>
                                    </p:set>
                                    <p:animEffect transition="in" filter="fade">
                                      <p:cBhvr>
                                        <p:cTn id="67" dur="1000"/>
                                        <p:tgtEl>
                                          <p:spTgt spid="11">
                                            <p:txEl>
                                              <p:pRg st="5" end="5"/>
                                            </p:txEl>
                                          </p:spTgt>
                                        </p:tgtEl>
                                      </p:cBhvr>
                                    </p:animEffect>
                                    <p:anim calcmode="lin" valueType="num">
                                      <p:cBhvr>
                                        <p:cTn id="68" dur="10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69" dur="1000" fill="hold"/>
                                        <p:tgtEl>
                                          <p:spTgt spid="11">
                                            <p:txEl>
                                              <p:pRg st="5" end="5"/>
                                            </p:txEl>
                                          </p:spTgt>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8"/>
                                        </p:tgtEl>
                                        <p:attrNameLst>
                                          <p:attrName>style.visibility</p:attrName>
                                        </p:attrNameLst>
                                      </p:cBhvr>
                                      <p:to>
                                        <p:strVal val="visible"/>
                                      </p:to>
                                    </p:set>
                                    <p:animEffect transition="in" filter="fade">
                                      <p:cBhvr>
                                        <p:cTn id="72" dur="1000"/>
                                        <p:tgtEl>
                                          <p:spTgt spid="8"/>
                                        </p:tgtEl>
                                      </p:cBhvr>
                                    </p:animEffect>
                                    <p:anim calcmode="lin" valueType="num">
                                      <p:cBhvr>
                                        <p:cTn id="73" dur="1000" fill="hold"/>
                                        <p:tgtEl>
                                          <p:spTgt spid="8"/>
                                        </p:tgtEl>
                                        <p:attrNameLst>
                                          <p:attrName>ppt_x</p:attrName>
                                        </p:attrNameLst>
                                      </p:cBhvr>
                                      <p:tavLst>
                                        <p:tav tm="0">
                                          <p:val>
                                            <p:strVal val="#ppt_x"/>
                                          </p:val>
                                        </p:tav>
                                        <p:tav tm="100000">
                                          <p:val>
                                            <p:strVal val="#ppt_x"/>
                                          </p:val>
                                        </p:tav>
                                      </p:tavLst>
                                    </p:anim>
                                    <p:anim calcmode="lin" valueType="num">
                                      <p:cBhvr>
                                        <p:cTn id="7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6" grpId="0" animBg="1"/>
      <p:bldP spid="16" grpId="0" animBg="1"/>
      <p:bldP spid="14" grpId="0" animBg="1"/>
      <p:bldP spid="2" grpId="0"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0F9871-1917-67C6-DE4A-048005D901CD}"/>
            </a:ext>
          </a:extLst>
        </p:cNvPr>
        <p:cNvGrpSpPr/>
        <p:nvPr/>
      </p:nvGrpSpPr>
      <p:grpSpPr>
        <a:xfrm>
          <a:off x="0" y="0"/>
          <a:ext cx="0" cy="0"/>
          <a:chOff x="0" y="0"/>
          <a:chExt cx="0" cy="0"/>
        </a:xfrm>
      </p:grpSpPr>
      <p:sp>
        <p:nvSpPr>
          <p:cNvPr id="18" name="מלבן: פינות מעוגלות 17">
            <a:extLst>
              <a:ext uri="{FF2B5EF4-FFF2-40B4-BE49-F238E27FC236}">
                <a16:creationId xmlns:a16="http://schemas.microsoft.com/office/drawing/2014/main" id="{6149DF5E-4711-3AC0-E396-A2EDF1BB2480}"/>
              </a:ext>
            </a:extLst>
          </p:cNvPr>
          <p:cNvSpPr/>
          <p:nvPr/>
        </p:nvSpPr>
        <p:spPr>
          <a:xfrm>
            <a:off x="1505942" y="2369976"/>
            <a:ext cx="9200158" cy="1642187"/>
          </a:xfrm>
          <a:prstGeom prst="roundRect">
            <a:avLst>
              <a:gd name="adj" fmla="val 30114"/>
            </a:avLst>
          </a:prstGeom>
          <a:solidFill>
            <a:srgbClr val="E2D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כותרת 1">
            <a:extLst>
              <a:ext uri="{FF2B5EF4-FFF2-40B4-BE49-F238E27FC236}">
                <a16:creationId xmlns:a16="http://schemas.microsoft.com/office/drawing/2014/main" id="{C00BAE57-17D9-73E6-36F2-86767F7E1C68}"/>
              </a:ext>
            </a:extLst>
          </p:cNvPr>
          <p:cNvSpPr txBox="1">
            <a:spLocks/>
          </p:cNvSpPr>
          <p:nvPr/>
        </p:nvSpPr>
        <p:spPr>
          <a:xfrm>
            <a:off x="1797514" y="2473708"/>
            <a:ext cx="8596972" cy="1369793"/>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rtl="0">
              <a:lnSpc>
                <a:spcPct val="100000"/>
              </a:lnSpc>
            </a:pPr>
            <a:r>
              <a:rPr lang="he-IL" b="1" dirty="0">
                <a:latin typeface="Calibri" panose="020F0502020204030204" pitchFamily="34" charset="0"/>
                <a:ea typeface="Calibri" panose="020F0502020204030204" pitchFamily="34" charset="0"/>
                <a:cs typeface="Calibri" panose="020F0502020204030204" pitchFamily="34" charset="0"/>
              </a:rPr>
              <a:t>פעילות</a:t>
            </a:r>
            <a:endParaRPr lang="en-US" b="1" dirty="0">
              <a:latin typeface="Calibri" panose="020F0502020204030204" pitchFamily="34" charset="0"/>
              <a:ea typeface="Calibri" panose="020F0502020204030204" pitchFamily="34" charset="0"/>
              <a:cs typeface="Calibri" panose="020F0502020204030204" pitchFamily="34" charset="0"/>
            </a:endParaRPr>
          </a:p>
        </p:txBody>
      </p:sp>
      <p:pic>
        <p:nvPicPr>
          <p:cNvPr id="10" name="תמונה 9" descr="תמונה שמכילה טקסט&#10;&#10;התיאור נוצר באופן אוטומטי">
            <a:extLst>
              <a:ext uri="{FF2B5EF4-FFF2-40B4-BE49-F238E27FC236}">
                <a16:creationId xmlns:a16="http://schemas.microsoft.com/office/drawing/2014/main" id="{0562F15B-25B5-47CB-5278-5AE40248F0BD}"/>
              </a:ext>
            </a:extLst>
          </p:cNvPr>
          <p:cNvPicPr>
            <a:picLocks noChangeAspect="1"/>
          </p:cNvPicPr>
          <p:nvPr/>
        </p:nvPicPr>
        <p:blipFill rotWithShape="1">
          <a:blip r:embed="rId3">
            <a:alphaModFix amt="49000"/>
            <a:extLst>
              <a:ext uri="{BEBA8EAE-BF5A-486C-A8C5-ECC9F3942E4B}">
                <a14:imgProps xmlns:a14="http://schemas.microsoft.com/office/drawing/2010/main">
                  <a14:imgLayer r:embed="rId4">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3" name="גרפיקה 2">
            <a:extLst>
              <a:ext uri="{FF2B5EF4-FFF2-40B4-BE49-F238E27FC236}">
                <a16:creationId xmlns:a16="http://schemas.microsoft.com/office/drawing/2014/main" id="{ADF8AC24-F7AC-AF2D-BF91-A47D034D5F9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220200" y="448533"/>
            <a:ext cx="2971800" cy="561975"/>
          </a:xfrm>
          <a:prstGeom prst="rect">
            <a:avLst/>
          </a:prstGeom>
        </p:spPr>
      </p:pic>
      <p:sp>
        <p:nvSpPr>
          <p:cNvPr id="17" name="תיבת טקסט 16">
            <a:extLst>
              <a:ext uri="{FF2B5EF4-FFF2-40B4-BE49-F238E27FC236}">
                <a16:creationId xmlns:a16="http://schemas.microsoft.com/office/drawing/2014/main" id="{F267AE43-9A32-B434-25CB-C75022F286F0}"/>
              </a:ext>
            </a:extLst>
          </p:cNvPr>
          <p:cNvSpPr txBox="1"/>
          <p:nvPr/>
        </p:nvSpPr>
        <p:spPr>
          <a:xfrm>
            <a:off x="9352844" y="373375"/>
            <a:ext cx="1479892" cy="646331"/>
          </a:xfrm>
          <a:prstGeom prst="rect">
            <a:avLst/>
          </a:prstGeom>
          <a:noFill/>
        </p:spPr>
        <p:txBody>
          <a:bodyPr wrap="none" rtlCol="1">
            <a:spAutoFit/>
          </a:bodyPr>
          <a:lstStyle/>
          <a:p>
            <a:pPr algn="ctr"/>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חלק ג':</a:t>
            </a:r>
          </a:p>
        </p:txBody>
      </p:sp>
    </p:spTree>
    <p:extLst>
      <p:ext uri="{BB962C8B-B14F-4D97-AF65-F5344CB8AC3E}">
        <p14:creationId xmlns:p14="http://schemas.microsoft.com/office/powerpoint/2010/main" val="4089242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6EA163-8E66-7C49-FD1D-A33800A029E7}"/>
            </a:ext>
          </a:extLst>
        </p:cNvPr>
        <p:cNvGrpSpPr/>
        <p:nvPr/>
      </p:nvGrpSpPr>
      <p:grpSpPr>
        <a:xfrm>
          <a:off x="0" y="0"/>
          <a:ext cx="0" cy="0"/>
          <a:chOff x="0" y="0"/>
          <a:chExt cx="0" cy="0"/>
        </a:xfrm>
      </p:grpSpPr>
      <p:sp>
        <p:nvSpPr>
          <p:cNvPr id="8" name="מלבן: פינות מעוגלות 7">
            <a:extLst>
              <a:ext uri="{FF2B5EF4-FFF2-40B4-BE49-F238E27FC236}">
                <a16:creationId xmlns:a16="http://schemas.microsoft.com/office/drawing/2014/main" id="{A5CE1981-54C8-FBA7-E903-072BFD3D2D4B}"/>
              </a:ext>
            </a:extLst>
          </p:cNvPr>
          <p:cNvSpPr/>
          <p:nvPr/>
        </p:nvSpPr>
        <p:spPr>
          <a:xfrm>
            <a:off x="3332452" y="1314382"/>
            <a:ext cx="5522241" cy="561975"/>
          </a:xfrm>
          <a:prstGeom prst="roundRect">
            <a:avLst>
              <a:gd name="adj" fmla="val 50000"/>
            </a:avLst>
          </a:prstGeom>
          <a:solidFill>
            <a:srgbClr val="DD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כותרת 1">
            <a:extLst>
              <a:ext uri="{FF2B5EF4-FFF2-40B4-BE49-F238E27FC236}">
                <a16:creationId xmlns:a16="http://schemas.microsoft.com/office/drawing/2014/main" id="{C964EC5B-1992-BAA9-2EEC-78A3A0FEF525}"/>
              </a:ext>
            </a:extLst>
          </p:cNvPr>
          <p:cNvSpPr>
            <a:spLocks noGrp="1"/>
          </p:cNvSpPr>
          <p:nvPr>
            <p:ph type="ctrTitle"/>
          </p:nvPr>
        </p:nvSpPr>
        <p:spPr>
          <a:xfrm>
            <a:off x="3522314" y="1111214"/>
            <a:ext cx="5189186" cy="731928"/>
          </a:xfrm>
        </p:spPr>
        <p:txBody>
          <a:bodyPr>
            <a:noAutofit/>
          </a:bodyPr>
          <a:lstStyle/>
          <a:p>
            <a:pPr>
              <a:lnSpc>
                <a:spcPct val="100000"/>
              </a:lnSpc>
              <a:spcAft>
                <a:spcPts val="800"/>
              </a:spcAft>
            </a:pPr>
            <a:r>
              <a:rPr lang="he-IL" sz="3200" b="1" dirty="0">
                <a:latin typeface="Calibri" panose="020F0502020204030204" pitchFamily="34" charset="0"/>
                <a:ea typeface="Calibri" panose="020F0502020204030204" pitchFamily="34" charset="0"/>
                <a:cs typeface="Calibri" panose="020F0502020204030204" pitchFamily="34" charset="0"/>
              </a:rPr>
              <a:t>חלק א': ללמוד על החלל</a:t>
            </a:r>
          </a:p>
        </p:txBody>
      </p:sp>
      <p:sp>
        <p:nvSpPr>
          <p:cNvPr id="11" name="כותרת 1">
            <a:extLst>
              <a:ext uri="{FF2B5EF4-FFF2-40B4-BE49-F238E27FC236}">
                <a16:creationId xmlns:a16="http://schemas.microsoft.com/office/drawing/2014/main" id="{FABD65D0-AEE5-BB54-2BBF-E71198D755FD}"/>
              </a:ext>
            </a:extLst>
          </p:cNvPr>
          <p:cNvSpPr txBox="1">
            <a:spLocks/>
          </p:cNvSpPr>
          <p:nvPr/>
        </p:nvSpPr>
        <p:spPr>
          <a:xfrm>
            <a:off x="2365811" y="2076498"/>
            <a:ext cx="7211029" cy="3779915"/>
          </a:xfrm>
          <a:prstGeom prst="rect">
            <a:avLst/>
          </a:prstGeom>
        </p:spPr>
        <p:txBody>
          <a:bodyPr vert="horz" lIns="91440" tIns="45720" rIns="91440" bIns="45720" rtlCol="1" anchor="t">
            <a:no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התחלקו לקבוצות</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כל קבוצה תקבל היגד</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עליכם למצוא את התשובה הנכונה ברשת</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הציגו לכיתה את המסקנות שלכם</a:t>
            </a:r>
          </a:p>
        </p:txBody>
      </p:sp>
      <p:sp>
        <p:nvSpPr>
          <p:cNvPr id="24" name="אליפסה 23">
            <a:extLst>
              <a:ext uri="{FF2B5EF4-FFF2-40B4-BE49-F238E27FC236}">
                <a16:creationId xmlns:a16="http://schemas.microsoft.com/office/drawing/2014/main" id="{5C64D762-8EB5-87A4-7710-4B2862E0485A}"/>
              </a:ext>
            </a:extLst>
          </p:cNvPr>
          <p:cNvSpPr/>
          <p:nvPr/>
        </p:nvSpPr>
        <p:spPr>
          <a:xfrm>
            <a:off x="9651488" y="2326800"/>
            <a:ext cx="105847" cy="105847"/>
          </a:xfrm>
          <a:prstGeom prst="ellipse">
            <a:avLst/>
          </a:prstGeom>
          <a:solidFill>
            <a:srgbClr val="839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אליפסה 25">
            <a:extLst>
              <a:ext uri="{FF2B5EF4-FFF2-40B4-BE49-F238E27FC236}">
                <a16:creationId xmlns:a16="http://schemas.microsoft.com/office/drawing/2014/main" id="{34B67C5E-3864-0160-A967-E51B0493CB17}"/>
              </a:ext>
            </a:extLst>
          </p:cNvPr>
          <p:cNvSpPr/>
          <p:nvPr/>
        </p:nvSpPr>
        <p:spPr>
          <a:xfrm>
            <a:off x="9651488" y="2824075"/>
            <a:ext cx="105847" cy="105847"/>
          </a:xfrm>
          <a:prstGeom prst="ellipse">
            <a:avLst/>
          </a:prstGeom>
          <a:solidFill>
            <a:srgbClr val="839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3" name="תמונה 2" descr="תמונה שמכילה טקסט&#10;&#10;התיאור נוצר באופן אוטומטי">
            <a:extLst>
              <a:ext uri="{FF2B5EF4-FFF2-40B4-BE49-F238E27FC236}">
                <a16:creationId xmlns:a16="http://schemas.microsoft.com/office/drawing/2014/main" id="{AA761369-019C-5C20-2967-5274E6CB01CD}"/>
              </a:ext>
            </a:extLst>
          </p:cNvPr>
          <p:cNvPicPr>
            <a:picLocks noChangeAspect="1"/>
          </p:cNvPicPr>
          <p:nvPr/>
        </p:nvPicPr>
        <p:blipFill rotWithShape="1">
          <a:blip r:embed="rId3">
            <a:alphaModFix amt="49000"/>
            <a:extLst>
              <a:ext uri="{BEBA8EAE-BF5A-486C-A8C5-ECC9F3942E4B}">
                <a14:imgProps xmlns:a14="http://schemas.microsoft.com/office/drawing/2010/main">
                  <a14:imgLayer r:embed="rId4">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6" name="גרפיקה 5">
            <a:extLst>
              <a:ext uri="{FF2B5EF4-FFF2-40B4-BE49-F238E27FC236}">
                <a16:creationId xmlns:a16="http://schemas.microsoft.com/office/drawing/2014/main" id="{A2C1BD6A-A132-D08B-2242-7F70494EFC1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220200" y="448533"/>
            <a:ext cx="2971800" cy="561975"/>
          </a:xfrm>
          <a:prstGeom prst="rect">
            <a:avLst/>
          </a:prstGeom>
        </p:spPr>
      </p:pic>
      <p:sp>
        <p:nvSpPr>
          <p:cNvPr id="7" name="תיבת טקסט 6">
            <a:extLst>
              <a:ext uri="{FF2B5EF4-FFF2-40B4-BE49-F238E27FC236}">
                <a16:creationId xmlns:a16="http://schemas.microsoft.com/office/drawing/2014/main" id="{CC8514C5-EDE7-F169-C000-1C6F7BE76E4E}"/>
              </a:ext>
            </a:extLst>
          </p:cNvPr>
          <p:cNvSpPr txBox="1"/>
          <p:nvPr/>
        </p:nvSpPr>
        <p:spPr>
          <a:xfrm>
            <a:off x="9389155" y="388343"/>
            <a:ext cx="1529586" cy="646331"/>
          </a:xfrm>
          <a:prstGeom prst="rect">
            <a:avLst/>
          </a:prstGeom>
          <a:noFill/>
        </p:spPr>
        <p:txBody>
          <a:bodyPr wrap="none" rtlCol="1">
            <a:spAutoFit/>
          </a:bodyPr>
          <a:lstStyle/>
          <a:p>
            <a:pPr algn="l"/>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פעילות:</a:t>
            </a:r>
          </a:p>
        </p:txBody>
      </p:sp>
      <p:pic>
        <p:nvPicPr>
          <p:cNvPr id="7170" name="Picture 2" descr="Sky with stars">
            <a:extLst>
              <a:ext uri="{FF2B5EF4-FFF2-40B4-BE49-F238E27FC236}">
                <a16:creationId xmlns:a16="http://schemas.microsoft.com/office/drawing/2014/main" id="{D2CC347B-A0A0-2BDE-8DC6-6060CD2273D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2771" y="1876357"/>
            <a:ext cx="3042357" cy="456718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אליפסה 3">
            <a:extLst>
              <a:ext uri="{FF2B5EF4-FFF2-40B4-BE49-F238E27FC236}">
                <a16:creationId xmlns:a16="http://schemas.microsoft.com/office/drawing/2014/main" id="{B04C1569-132F-CF38-C63C-77CAEFC54183}"/>
              </a:ext>
            </a:extLst>
          </p:cNvPr>
          <p:cNvSpPr/>
          <p:nvPr/>
        </p:nvSpPr>
        <p:spPr>
          <a:xfrm>
            <a:off x="9651488" y="3330971"/>
            <a:ext cx="105847" cy="105847"/>
          </a:xfrm>
          <a:prstGeom prst="ellipse">
            <a:avLst/>
          </a:prstGeom>
          <a:solidFill>
            <a:srgbClr val="839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אליפסה 4">
            <a:extLst>
              <a:ext uri="{FF2B5EF4-FFF2-40B4-BE49-F238E27FC236}">
                <a16:creationId xmlns:a16="http://schemas.microsoft.com/office/drawing/2014/main" id="{7A8104A6-2783-94CF-53DE-4362B9BA3F77}"/>
              </a:ext>
            </a:extLst>
          </p:cNvPr>
          <p:cNvSpPr/>
          <p:nvPr/>
        </p:nvSpPr>
        <p:spPr>
          <a:xfrm>
            <a:off x="9651487" y="3875155"/>
            <a:ext cx="105847" cy="105847"/>
          </a:xfrm>
          <a:prstGeom prst="ellipse">
            <a:avLst/>
          </a:prstGeom>
          <a:solidFill>
            <a:srgbClr val="839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19950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Effect transition="in" filter="fade">
                                      <p:cBhvr>
                                        <p:cTn id="19" dur="1000"/>
                                        <p:tgtEl>
                                          <p:spTgt spid="11">
                                            <p:txEl>
                                              <p:pRg st="1" end="1"/>
                                            </p:txEl>
                                          </p:spTgt>
                                        </p:tgtEl>
                                      </p:cBhvr>
                                    </p:animEffect>
                                    <p:anim calcmode="lin" valueType="num">
                                      <p:cBhvr>
                                        <p:cTn id="20"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11">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fade">
                                      <p:cBhvr>
                                        <p:cTn id="24" dur="1000"/>
                                        <p:tgtEl>
                                          <p:spTgt spid="26"/>
                                        </p:tgtEl>
                                      </p:cBhvr>
                                    </p:animEffect>
                                    <p:anim calcmode="lin" valueType="num">
                                      <p:cBhvr>
                                        <p:cTn id="25" dur="1000" fill="hold"/>
                                        <p:tgtEl>
                                          <p:spTgt spid="26"/>
                                        </p:tgtEl>
                                        <p:attrNameLst>
                                          <p:attrName>ppt_x</p:attrName>
                                        </p:attrNameLst>
                                      </p:cBhvr>
                                      <p:tavLst>
                                        <p:tav tm="0">
                                          <p:val>
                                            <p:strVal val="#ppt_x"/>
                                          </p:val>
                                        </p:tav>
                                        <p:tav tm="100000">
                                          <p:val>
                                            <p:strVal val="#ppt_x"/>
                                          </p:val>
                                        </p:tav>
                                      </p:tavLst>
                                    </p:anim>
                                    <p:anim calcmode="lin" valueType="num">
                                      <p:cBhvr>
                                        <p:cTn id="26"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1">
                                            <p:txEl>
                                              <p:pRg st="2" end="2"/>
                                            </p:txEl>
                                          </p:spTgt>
                                        </p:tgtEl>
                                        <p:attrNameLst>
                                          <p:attrName>style.visibility</p:attrName>
                                        </p:attrNameLst>
                                      </p:cBhvr>
                                      <p:to>
                                        <p:strVal val="visible"/>
                                      </p:to>
                                    </p:set>
                                    <p:animEffect transition="in" filter="fade">
                                      <p:cBhvr>
                                        <p:cTn id="31" dur="1000"/>
                                        <p:tgtEl>
                                          <p:spTgt spid="11">
                                            <p:txEl>
                                              <p:pRg st="2" end="2"/>
                                            </p:txEl>
                                          </p:spTgt>
                                        </p:tgtEl>
                                      </p:cBhvr>
                                    </p:animEffect>
                                    <p:anim calcmode="lin" valueType="num">
                                      <p:cBhvr>
                                        <p:cTn id="3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11">
                                            <p:txEl>
                                              <p:pRg st="2" end="2"/>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1000"/>
                                        <p:tgtEl>
                                          <p:spTgt spid="4"/>
                                        </p:tgtEl>
                                      </p:cBhvr>
                                    </p:animEffect>
                                    <p:anim calcmode="lin" valueType="num">
                                      <p:cBhvr>
                                        <p:cTn id="37" dur="1000" fill="hold"/>
                                        <p:tgtEl>
                                          <p:spTgt spid="4"/>
                                        </p:tgtEl>
                                        <p:attrNameLst>
                                          <p:attrName>ppt_x</p:attrName>
                                        </p:attrNameLst>
                                      </p:cBhvr>
                                      <p:tavLst>
                                        <p:tav tm="0">
                                          <p:val>
                                            <p:strVal val="#ppt_x"/>
                                          </p:val>
                                        </p:tav>
                                        <p:tav tm="100000">
                                          <p:val>
                                            <p:strVal val="#ppt_x"/>
                                          </p:val>
                                        </p:tav>
                                      </p:tavLst>
                                    </p:anim>
                                    <p:anim calcmode="lin" valueType="num">
                                      <p:cBhvr>
                                        <p:cTn id="3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11">
                                            <p:txEl>
                                              <p:pRg st="3" end="3"/>
                                            </p:txEl>
                                          </p:spTgt>
                                        </p:tgtEl>
                                        <p:attrNameLst>
                                          <p:attrName>style.visibility</p:attrName>
                                        </p:attrNameLst>
                                      </p:cBhvr>
                                      <p:to>
                                        <p:strVal val="visible"/>
                                      </p:to>
                                    </p:set>
                                    <p:animEffect transition="in" filter="fade">
                                      <p:cBhvr>
                                        <p:cTn id="43" dur="1000"/>
                                        <p:tgtEl>
                                          <p:spTgt spid="11">
                                            <p:txEl>
                                              <p:pRg st="3" end="3"/>
                                            </p:txEl>
                                          </p:spTgt>
                                        </p:tgtEl>
                                      </p:cBhvr>
                                    </p:animEffect>
                                    <p:anim calcmode="lin" valueType="num">
                                      <p:cBhvr>
                                        <p:cTn id="44"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11">
                                            <p:txEl>
                                              <p:pRg st="3" end="3"/>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fade">
                                      <p:cBhvr>
                                        <p:cTn id="48" dur="1000"/>
                                        <p:tgtEl>
                                          <p:spTgt spid="5"/>
                                        </p:tgtEl>
                                      </p:cBhvr>
                                    </p:animEffect>
                                    <p:anim calcmode="lin" valueType="num">
                                      <p:cBhvr>
                                        <p:cTn id="49" dur="1000" fill="hold"/>
                                        <p:tgtEl>
                                          <p:spTgt spid="5"/>
                                        </p:tgtEl>
                                        <p:attrNameLst>
                                          <p:attrName>ppt_x</p:attrName>
                                        </p:attrNameLst>
                                      </p:cBhvr>
                                      <p:tavLst>
                                        <p:tav tm="0">
                                          <p:val>
                                            <p:strVal val="#ppt_x"/>
                                          </p:val>
                                        </p:tav>
                                        <p:tav tm="100000">
                                          <p:val>
                                            <p:strVal val="#ppt_x"/>
                                          </p:val>
                                        </p:tav>
                                      </p:tavLst>
                                    </p:anim>
                                    <p:anim calcmode="lin" valueType="num">
                                      <p:cBhvr>
                                        <p:cTn id="5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6" grpId="0" animBg="1"/>
      <p:bldP spid="4" grpId="0" animBg="1"/>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508305-8404-EA4E-3DAC-DC445E085C6D}"/>
            </a:ext>
          </a:extLst>
        </p:cNvPr>
        <p:cNvGrpSpPr/>
        <p:nvPr/>
      </p:nvGrpSpPr>
      <p:grpSpPr>
        <a:xfrm>
          <a:off x="0" y="0"/>
          <a:ext cx="0" cy="0"/>
          <a:chOff x="0" y="0"/>
          <a:chExt cx="0" cy="0"/>
        </a:xfrm>
      </p:grpSpPr>
      <p:sp>
        <p:nvSpPr>
          <p:cNvPr id="8" name="מלבן: פינות מעוגלות 7">
            <a:extLst>
              <a:ext uri="{FF2B5EF4-FFF2-40B4-BE49-F238E27FC236}">
                <a16:creationId xmlns:a16="http://schemas.microsoft.com/office/drawing/2014/main" id="{4A3D4F99-35CE-5C24-C1B9-2C398526606B}"/>
              </a:ext>
            </a:extLst>
          </p:cNvPr>
          <p:cNvSpPr/>
          <p:nvPr/>
        </p:nvSpPr>
        <p:spPr>
          <a:xfrm>
            <a:off x="3332452" y="1314382"/>
            <a:ext cx="5522241" cy="561975"/>
          </a:xfrm>
          <a:prstGeom prst="roundRect">
            <a:avLst>
              <a:gd name="adj" fmla="val 50000"/>
            </a:avLst>
          </a:prstGeom>
          <a:solidFill>
            <a:srgbClr val="DD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כותרת 1">
            <a:extLst>
              <a:ext uri="{FF2B5EF4-FFF2-40B4-BE49-F238E27FC236}">
                <a16:creationId xmlns:a16="http://schemas.microsoft.com/office/drawing/2014/main" id="{63F8BD92-66F4-44F6-EF1D-A25370E133CD}"/>
              </a:ext>
            </a:extLst>
          </p:cNvPr>
          <p:cNvSpPr>
            <a:spLocks noGrp="1"/>
          </p:cNvSpPr>
          <p:nvPr>
            <p:ph type="ctrTitle"/>
          </p:nvPr>
        </p:nvSpPr>
        <p:spPr>
          <a:xfrm>
            <a:off x="3522314" y="1111214"/>
            <a:ext cx="5189186" cy="731928"/>
          </a:xfrm>
        </p:spPr>
        <p:txBody>
          <a:bodyPr>
            <a:noAutofit/>
          </a:bodyPr>
          <a:lstStyle/>
          <a:p>
            <a:pPr>
              <a:lnSpc>
                <a:spcPct val="100000"/>
              </a:lnSpc>
              <a:spcAft>
                <a:spcPts val="800"/>
              </a:spcAft>
            </a:pPr>
            <a:r>
              <a:rPr lang="he-IL" sz="3200" b="1" dirty="0">
                <a:latin typeface="Calibri" panose="020F0502020204030204" pitchFamily="34" charset="0"/>
                <a:ea typeface="Calibri" panose="020F0502020204030204" pitchFamily="34" charset="0"/>
                <a:cs typeface="Calibri" panose="020F0502020204030204" pitchFamily="34" charset="0"/>
              </a:rPr>
              <a:t>חלק ב': חליפת החלל שלי </a:t>
            </a:r>
          </a:p>
        </p:txBody>
      </p:sp>
      <p:sp>
        <p:nvSpPr>
          <p:cNvPr id="11" name="כותרת 1">
            <a:extLst>
              <a:ext uri="{FF2B5EF4-FFF2-40B4-BE49-F238E27FC236}">
                <a16:creationId xmlns:a16="http://schemas.microsoft.com/office/drawing/2014/main" id="{D07FEA4C-BAE8-7C81-A49A-E0D5241027B2}"/>
              </a:ext>
            </a:extLst>
          </p:cNvPr>
          <p:cNvSpPr txBox="1">
            <a:spLocks/>
          </p:cNvSpPr>
          <p:nvPr/>
        </p:nvSpPr>
        <p:spPr>
          <a:xfrm>
            <a:off x="2365811" y="2076498"/>
            <a:ext cx="7211029" cy="3779915"/>
          </a:xfrm>
          <a:prstGeom prst="rect">
            <a:avLst/>
          </a:prstGeom>
        </p:spPr>
        <p:txBody>
          <a:bodyPr vert="horz" lIns="91440" tIns="45720" rIns="91440" bIns="45720" rtlCol="1" anchor="t">
            <a:no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כל אחד ואחד יקבלו ציור של חליפת חלל. מלאו את החליפה וכתבו את:</a:t>
            </a:r>
          </a:p>
          <a:p>
            <a:pPr marL="457200" indent="-457200" algn="r">
              <a:lnSpc>
                <a:spcPct val="100000"/>
              </a:lnSpc>
              <a:spcAft>
                <a:spcPts val="800"/>
              </a:spcAft>
              <a:buFont typeface="Arial" panose="020B0604020202020204" pitchFamily="34" charset="0"/>
              <a:buChar char="•"/>
            </a:pPr>
            <a:r>
              <a:rPr lang="he-IL" sz="2800" dirty="0">
                <a:latin typeface="Calibri" panose="020F0502020204030204" pitchFamily="34" charset="0"/>
                <a:ea typeface="Calibri" panose="020F0502020204030204" pitchFamily="34" charset="0"/>
                <a:cs typeface="Calibri" panose="020F0502020204030204" pitchFamily="34" charset="0"/>
              </a:rPr>
              <a:t>תכונות חזקות שלי</a:t>
            </a:r>
          </a:p>
          <a:p>
            <a:pPr marL="457200" indent="-457200" algn="r">
              <a:lnSpc>
                <a:spcPct val="100000"/>
              </a:lnSpc>
              <a:spcAft>
                <a:spcPts val="800"/>
              </a:spcAft>
              <a:buFont typeface="Arial" panose="020B0604020202020204" pitchFamily="34" charset="0"/>
              <a:buChar char="•"/>
            </a:pPr>
            <a:r>
              <a:rPr lang="he-IL" sz="2800" dirty="0">
                <a:latin typeface="Calibri" panose="020F0502020204030204" pitchFamily="34" charset="0"/>
                <a:ea typeface="Calibri" panose="020F0502020204030204" pitchFamily="34" charset="0"/>
                <a:cs typeface="Calibri" panose="020F0502020204030204" pitchFamily="34" charset="0"/>
              </a:rPr>
              <a:t>האנשים והסביבה שתומכים בי</a:t>
            </a:r>
          </a:p>
          <a:p>
            <a:pPr marL="457200" indent="-457200" algn="r">
              <a:lnSpc>
                <a:spcPct val="100000"/>
              </a:lnSpc>
              <a:spcAft>
                <a:spcPts val="800"/>
              </a:spcAft>
              <a:buFont typeface="Arial" panose="020B0604020202020204" pitchFamily="34" charset="0"/>
              <a:buChar char="•"/>
            </a:pPr>
            <a:r>
              <a:rPr lang="he-IL" sz="2800" dirty="0">
                <a:latin typeface="Calibri" panose="020F0502020204030204" pitchFamily="34" charset="0"/>
                <a:ea typeface="Calibri" panose="020F0502020204030204" pitchFamily="34" charset="0"/>
                <a:cs typeface="Calibri" panose="020F0502020204030204" pitchFamily="34" charset="0"/>
              </a:rPr>
              <a:t>תחביבים שלי</a:t>
            </a:r>
          </a:p>
          <a:p>
            <a:pPr marL="457200" indent="-457200" algn="r">
              <a:lnSpc>
                <a:spcPct val="100000"/>
              </a:lnSpc>
              <a:spcAft>
                <a:spcPts val="800"/>
              </a:spcAft>
              <a:buFont typeface="Arial" panose="020B0604020202020204" pitchFamily="34" charset="0"/>
              <a:buChar char="•"/>
            </a:pPr>
            <a:r>
              <a:rPr lang="he-IL" sz="2800" dirty="0">
                <a:latin typeface="Calibri" panose="020F0502020204030204" pitchFamily="34" charset="0"/>
                <a:ea typeface="Calibri" panose="020F0502020204030204" pitchFamily="34" charset="0"/>
                <a:cs typeface="Calibri" panose="020F0502020204030204" pitchFamily="34" charset="0"/>
              </a:rPr>
              <a:t>דרכים שבהן אני מתמודד/ת עם אתגרים</a:t>
            </a:r>
          </a:p>
        </p:txBody>
      </p:sp>
      <p:sp>
        <p:nvSpPr>
          <p:cNvPr id="24" name="אליפסה 23">
            <a:extLst>
              <a:ext uri="{FF2B5EF4-FFF2-40B4-BE49-F238E27FC236}">
                <a16:creationId xmlns:a16="http://schemas.microsoft.com/office/drawing/2014/main" id="{9959FB1C-FC42-9936-5FF4-A8BDDB919201}"/>
              </a:ext>
            </a:extLst>
          </p:cNvPr>
          <p:cNvSpPr/>
          <p:nvPr/>
        </p:nvSpPr>
        <p:spPr>
          <a:xfrm>
            <a:off x="9651488" y="2326800"/>
            <a:ext cx="105847" cy="105847"/>
          </a:xfrm>
          <a:prstGeom prst="ellipse">
            <a:avLst/>
          </a:prstGeom>
          <a:solidFill>
            <a:srgbClr val="839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3" name="תמונה 2" descr="תמונה שמכילה טקסט&#10;&#10;התיאור נוצר באופן אוטומטי">
            <a:extLst>
              <a:ext uri="{FF2B5EF4-FFF2-40B4-BE49-F238E27FC236}">
                <a16:creationId xmlns:a16="http://schemas.microsoft.com/office/drawing/2014/main" id="{FB4F59E5-1E49-919B-B6EA-B659822C9475}"/>
              </a:ext>
            </a:extLst>
          </p:cNvPr>
          <p:cNvPicPr>
            <a:picLocks noChangeAspect="1"/>
          </p:cNvPicPr>
          <p:nvPr/>
        </p:nvPicPr>
        <p:blipFill rotWithShape="1">
          <a:blip r:embed="rId3">
            <a:alphaModFix amt="49000"/>
            <a:extLst>
              <a:ext uri="{BEBA8EAE-BF5A-486C-A8C5-ECC9F3942E4B}">
                <a14:imgProps xmlns:a14="http://schemas.microsoft.com/office/drawing/2010/main">
                  <a14:imgLayer r:embed="rId4">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6" name="גרפיקה 5">
            <a:extLst>
              <a:ext uri="{FF2B5EF4-FFF2-40B4-BE49-F238E27FC236}">
                <a16:creationId xmlns:a16="http://schemas.microsoft.com/office/drawing/2014/main" id="{C4A33CDF-E4D3-7AEE-49D3-8368154CFDA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220200" y="448533"/>
            <a:ext cx="2971800" cy="561975"/>
          </a:xfrm>
          <a:prstGeom prst="rect">
            <a:avLst/>
          </a:prstGeom>
        </p:spPr>
      </p:pic>
      <p:sp>
        <p:nvSpPr>
          <p:cNvPr id="7" name="תיבת טקסט 6">
            <a:extLst>
              <a:ext uri="{FF2B5EF4-FFF2-40B4-BE49-F238E27FC236}">
                <a16:creationId xmlns:a16="http://schemas.microsoft.com/office/drawing/2014/main" id="{5E1A484B-F523-95FF-E0A4-CD94BE406A21}"/>
              </a:ext>
            </a:extLst>
          </p:cNvPr>
          <p:cNvSpPr txBox="1"/>
          <p:nvPr/>
        </p:nvSpPr>
        <p:spPr>
          <a:xfrm>
            <a:off x="9389155" y="388343"/>
            <a:ext cx="1529586" cy="646331"/>
          </a:xfrm>
          <a:prstGeom prst="rect">
            <a:avLst/>
          </a:prstGeom>
          <a:noFill/>
        </p:spPr>
        <p:txBody>
          <a:bodyPr wrap="none" rtlCol="1">
            <a:spAutoFit/>
          </a:bodyPr>
          <a:lstStyle/>
          <a:p>
            <a:pPr algn="l"/>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פעילות:</a:t>
            </a:r>
          </a:p>
        </p:txBody>
      </p:sp>
    </p:spTree>
    <p:extLst>
      <p:ext uri="{BB962C8B-B14F-4D97-AF65-F5344CB8AC3E}">
        <p14:creationId xmlns:p14="http://schemas.microsoft.com/office/powerpoint/2010/main" val="4202853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Effect transition="in" filter="fade">
                                      <p:cBhvr>
                                        <p:cTn id="19" dur="1000"/>
                                        <p:tgtEl>
                                          <p:spTgt spid="11">
                                            <p:txEl>
                                              <p:pRg st="1" end="1"/>
                                            </p:txEl>
                                          </p:spTgt>
                                        </p:tgtEl>
                                      </p:cBhvr>
                                    </p:animEffect>
                                    <p:anim calcmode="lin" valueType="num">
                                      <p:cBhvr>
                                        <p:cTn id="20"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1">
                                            <p:txEl>
                                              <p:pRg st="2" end="2"/>
                                            </p:txEl>
                                          </p:spTgt>
                                        </p:tgtEl>
                                        <p:attrNameLst>
                                          <p:attrName>style.visibility</p:attrName>
                                        </p:attrNameLst>
                                      </p:cBhvr>
                                      <p:to>
                                        <p:strVal val="visible"/>
                                      </p:to>
                                    </p:set>
                                    <p:animEffect transition="in" filter="fade">
                                      <p:cBhvr>
                                        <p:cTn id="26" dur="1000"/>
                                        <p:tgtEl>
                                          <p:spTgt spid="11">
                                            <p:txEl>
                                              <p:pRg st="2" end="2"/>
                                            </p:txEl>
                                          </p:spTgt>
                                        </p:tgtEl>
                                      </p:cBhvr>
                                    </p:animEffect>
                                    <p:anim calcmode="lin" valueType="num">
                                      <p:cBhvr>
                                        <p:cTn id="27"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1">
                                            <p:txEl>
                                              <p:pRg st="3" end="3"/>
                                            </p:txEl>
                                          </p:spTgt>
                                        </p:tgtEl>
                                        <p:attrNameLst>
                                          <p:attrName>style.visibility</p:attrName>
                                        </p:attrNameLst>
                                      </p:cBhvr>
                                      <p:to>
                                        <p:strVal val="visible"/>
                                      </p:to>
                                    </p:set>
                                    <p:animEffect transition="in" filter="fade">
                                      <p:cBhvr>
                                        <p:cTn id="33" dur="1000"/>
                                        <p:tgtEl>
                                          <p:spTgt spid="11">
                                            <p:txEl>
                                              <p:pRg st="3" end="3"/>
                                            </p:txEl>
                                          </p:spTgt>
                                        </p:tgtEl>
                                      </p:cBhvr>
                                    </p:animEffect>
                                    <p:anim calcmode="lin" valueType="num">
                                      <p:cBhvr>
                                        <p:cTn id="34"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11">
                                            <p:txEl>
                                              <p:pRg st="4" end="4"/>
                                            </p:txEl>
                                          </p:spTgt>
                                        </p:tgtEl>
                                        <p:attrNameLst>
                                          <p:attrName>style.visibility</p:attrName>
                                        </p:attrNameLst>
                                      </p:cBhvr>
                                      <p:to>
                                        <p:strVal val="visible"/>
                                      </p:to>
                                    </p:set>
                                    <p:animEffect transition="in" filter="fade">
                                      <p:cBhvr>
                                        <p:cTn id="40" dur="1000"/>
                                        <p:tgtEl>
                                          <p:spTgt spid="11">
                                            <p:txEl>
                                              <p:pRg st="4" end="4"/>
                                            </p:txEl>
                                          </p:spTgt>
                                        </p:tgtEl>
                                      </p:cBhvr>
                                    </p:animEffect>
                                    <p:anim calcmode="lin" valueType="num">
                                      <p:cBhvr>
                                        <p:cTn id="41"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CB024C-CB68-0CD1-E23E-13B638D763D3}"/>
            </a:ext>
          </a:extLst>
        </p:cNvPr>
        <p:cNvGrpSpPr/>
        <p:nvPr/>
      </p:nvGrpSpPr>
      <p:grpSpPr>
        <a:xfrm>
          <a:off x="0" y="0"/>
          <a:ext cx="0" cy="0"/>
          <a:chOff x="0" y="0"/>
          <a:chExt cx="0" cy="0"/>
        </a:xfrm>
      </p:grpSpPr>
      <p:sp>
        <p:nvSpPr>
          <p:cNvPr id="8" name="מלבן: פינות מעוגלות 7">
            <a:extLst>
              <a:ext uri="{FF2B5EF4-FFF2-40B4-BE49-F238E27FC236}">
                <a16:creationId xmlns:a16="http://schemas.microsoft.com/office/drawing/2014/main" id="{1AB2D950-E2AE-586A-849E-5AAE07FEF25B}"/>
              </a:ext>
            </a:extLst>
          </p:cNvPr>
          <p:cNvSpPr/>
          <p:nvPr/>
        </p:nvSpPr>
        <p:spPr>
          <a:xfrm>
            <a:off x="3332452" y="1314382"/>
            <a:ext cx="5522241" cy="561975"/>
          </a:xfrm>
          <a:prstGeom prst="roundRect">
            <a:avLst>
              <a:gd name="adj" fmla="val 50000"/>
            </a:avLst>
          </a:prstGeom>
          <a:solidFill>
            <a:srgbClr val="DD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כותרת 1">
            <a:extLst>
              <a:ext uri="{FF2B5EF4-FFF2-40B4-BE49-F238E27FC236}">
                <a16:creationId xmlns:a16="http://schemas.microsoft.com/office/drawing/2014/main" id="{5EBDAA36-E461-B8EB-8F20-20E5D51C695C}"/>
              </a:ext>
            </a:extLst>
          </p:cNvPr>
          <p:cNvSpPr>
            <a:spLocks noGrp="1"/>
          </p:cNvSpPr>
          <p:nvPr>
            <p:ph type="ctrTitle"/>
          </p:nvPr>
        </p:nvSpPr>
        <p:spPr>
          <a:xfrm>
            <a:off x="3522314" y="1111214"/>
            <a:ext cx="5189186" cy="731928"/>
          </a:xfrm>
        </p:spPr>
        <p:txBody>
          <a:bodyPr>
            <a:noAutofit/>
          </a:bodyPr>
          <a:lstStyle/>
          <a:p>
            <a:pPr>
              <a:lnSpc>
                <a:spcPct val="100000"/>
              </a:lnSpc>
              <a:spcAft>
                <a:spcPts val="800"/>
              </a:spcAft>
            </a:pPr>
            <a:r>
              <a:rPr lang="he-IL" sz="3200" b="1" dirty="0">
                <a:latin typeface="Calibri" panose="020F0502020204030204" pitchFamily="34" charset="0"/>
                <a:ea typeface="Calibri" panose="020F0502020204030204" pitchFamily="34" charset="0"/>
                <a:cs typeface="Calibri" panose="020F0502020204030204" pitchFamily="34" charset="0"/>
              </a:rPr>
              <a:t>חלק ג': חליפת חלל עם כוח על</a:t>
            </a:r>
          </a:p>
        </p:txBody>
      </p:sp>
      <p:sp>
        <p:nvSpPr>
          <p:cNvPr id="11" name="כותרת 1">
            <a:extLst>
              <a:ext uri="{FF2B5EF4-FFF2-40B4-BE49-F238E27FC236}">
                <a16:creationId xmlns:a16="http://schemas.microsoft.com/office/drawing/2014/main" id="{9521AF63-C7C1-12EB-5076-330EA419808E}"/>
              </a:ext>
            </a:extLst>
          </p:cNvPr>
          <p:cNvSpPr txBox="1">
            <a:spLocks/>
          </p:cNvSpPr>
          <p:nvPr/>
        </p:nvSpPr>
        <p:spPr>
          <a:xfrm>
            <a:off x="2365811" y="2076498"/>
            <a:ext cx="7211029" cy="3779915"/>
          </a:xfrm>
          <a:prstGeom prst="rect">
            <a:avLst/>
          </a:prstGeom>
        </p:spPr>
        <p:txBody>
          <a:bodyPr vert="horz" lIns="91440" tIns="45720" rIns="91440" bIns="45720" rtlCol="1" anchor="t">
            <a:no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התחלקו לזוגות</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אם הייתה לכם אפשרות להוסיף כוח על או שדרוג לחליפת החלל האישית שלכם, מה הייתם מוסיפים?</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שתפו בזוגות ברעיונות שלכם</a:t>
            </a:r>
          </a:p>
        </p:txBody>
      </p:sp>
      <p:sp>
        <p:nvSpPr>
          <p:cNvPr id="24" name="אליפסה 23">
            <a:extLst>
              <a:ext uri="{FF2B5EF4-FFF2-40B4-BE49-F238E27FC236}">
                <a16:creationId xmlns:a16="http://schemas.microsoft.com/office/drawing/2014/main" id="{59F9BC6F-032B-4B46-C424-B0ACF51C9E4D}"/>
              </a:ext>
            </a:extLst>
          </p:cNvPr>
          <p:cNvSpPr/>
          <p:nvPr/>
        </p:nvSpPr>
        <p:spPr>
          <a:xfrm>
            <a:off x="9651488" y="2326800"/>
            <a:ext cx="105847" cy="105847"/>
          </a:xfrm>
          <a:prstGeom prst="ellipse">
            <a:avLst/>
          </a:prstGeom>
          <a:solidFill>
            <a:srgbClr val="839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אליפסה 25">
            <a:extLst>
              <a:ext uri="{FF2B5EF4-FFF2-40B4-BE49-F238E27FC236}">
                <a16:creationId xmlns:a16="http://schemas.microsoft.com/office/drawing/2014/main" id="{D66D9A94-CBAB-99CA-A321-5FCC60A713A9}"/>
              </a:ext>
            </a:extLst>
          </p:cNvPr>
          <p:cNvSpPr/>
          <p:nvPr/>
        </p:nvSpPr>
        <p:spPr>
          <a:xfrm>
            <a:off x="9651488" y="2824075"/>
            <a:ext cx="105847" cy="105847"/>
          </a:xfrm>
          <a:prstGeom prst="ellipse">
            <a:avLst/>
          </a:prstGeom>
          <a:solidFill>
            <a:srgbClr val="839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אליפסה 13">
            <a:extLst>
              <a:ext uri="{FF2B5EF4-FFF2-40B4-BE49-F238E27FC236}">
                <a16:creationId xmlns:a16="http://schemas.microsoft.com/office/drawing/2014/main" id="{FE6C3583-F74D-A6B5-4700-BFA2E7E35EBB}"/>
              </a:ext>
            </a:extLst>
          </p:cNvPr>
          <p:cNvSpPr/>
          <p:nvPr/>
        </p:nvSpPr>
        <p:spPr>
          <a:xfrm>
            <a:off x="9664351" y="3789513"/>
            <a:ext cx="105848" cy="105847"/>
          </a:xfrm>
          <a:prstGeom prst="ellipse">
            <a:avLst/>
          </a:prstGeom>
          <a:solidFill>
            <a:srgbClr val="839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3" name="תמונה 2" descr="תמונה שמכילה טקסט&#10;&#10;התיאור נוצר באופן אוטומטי">
            <a:extLst>
              <a:ext uri="{FF2B5EF4-FFF2-40B4-BE49-F238E27FC236}">
                <a16:creationId xmlns:a16="http://schemas.microsoft.com/office/drawing/2014/main" id="{53AB1BBC-E55E-B418-45A5-3A35D24EDE3F}"/>
              </a:ext>
            </a:extLst>
          </p:cNvPr>
          <p:cNvPicPr>
            <a:picLocks noChangeAspect="1"/>
          </p:cNvPicPr>
          <p:nvPr/>
        </p:nvPicPr>
        <p:blipFill rotWithShape="1">
          <a:blip r:embed="rId3">
            <a:alphaModFix amt="49000"/>
            <a:extLst>
              <a:ext uri="{BEBA8EAE-BF5A-486C-A8C5-ECC9F3942E4B}">
                <a14:imgProps xmlns:a14="http://schemas.microsoft.com/office/drawing/2010/main">
                  <a14:imgLayer r:embed="rId4">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6" name="גרפיקה 5">
            <a:extLst>
              <a:ext uri="{FF2B5EF4-FFF2-40B4-BE49-F238E27FC236}">
                <a16:creationId xmlns:a16="http://schemas.microsoft.com/office/drawing/2014/main" id="{E82272A1-13A6-58D2-A1DC-07BAF65D72F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220200" y="448533"/>
            <a:ext cx="2971800" cy="561975"/>
          </a:xfrm>
          <a:prstGeom prst="rect">
            <a:avLst/>
          </a:prstGeom>
        </p:spPr>
      </p:pic>
      <p:sp>
        <p:nvSpPr>
          <p:cNvPr id="7" name="תיבת טקסט 6">
            <a:extLst>
              <a:ext uri="{FF2B5EF4-FFF2-40B4-BE49-F238E27FC236}">
                <a16:creationId xmlns:a16="http://schemas.microsoft.com/office/drawing/2014/main" id="{12366AA6-CEFF-D635-3E39-C4C1BE568C12}"/>
              </a:ext>
            </a:extLst>
          </p:cNvPr>
          <p:cNvSpPr txBox="1"/>
          <p:nvPr/>
        </p:nvSpPr>
        <p:spPr>
          <a:xfrm>
            <a:off x="9389155" y="388343"/>
            <a:ext cx="1529586" cy="646331"/>
          </a:xfrm>
          <a:prstGeom prst="rect">
            <a:avLst/>
          </a:prstGeom>
          <a:noFill/>
        </p:spPr>
        <p:txBody>
          <a:bodyPr wrap="none" rtlCol="1">
            <a:spAutoFit/>
          </a:bodyPr>
          <a:lstStyle/>
          <a:p>
            <a:pPr algn="l"/>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פעילות:</a:t>
            </a:r>
          </a:p>
        </p:txBody>
      </p:sp>
      <p:pic>
        <p:nvPicPr>
          <p:cNvPr id="9218" name="Picture 2" descr="Classic astronaut character with flat design">
            <a:extLst>
              <a:ext uri="{FF2B5EF4-FFF2-40B4-BE49-F238E27FC236}">
                <a16:creationId xmlns:a16="http://schemas.microsoft.com/office/drawing/2014/main" id="{6A605FEC-5945-AACD-3583-2B733B2AC583}"/>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b="9290"/>
          <a:stretch/>
        </p:blipFill>
        <p:spPr bwMode="auto">
          <a:xfrm>
            <a:off x="398547" y="3525077"/>
            <a:ext cx="3550323" cy="3220509"/>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979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Effect transition="in" filter="fade">
                                      <p:cBhvr>
                                        <p:cTn id="19" dur="1000"/>
                                        <p:tgtEl>
                                          <p:spTgt spid="11">
                                            <p:txEl>
                                              <p:pRg st="1" end="1"/>
                                            </p:txEl>
                                          </p:spTgt>
                                        </p:tgtEl>
                                      </p:cBhvr>
                                    </p:animEffect>
                                    <p:anim calcmode="lin" valueType="num">
                                      <p:cBhvr>
                                        <p:cTn id="20"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11">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fade">
                                      <p:cBhvr>
                                        <p:cTn id="24" dur="1000"/>
                                        <p:tgtEl>
                                          <p:spTgt spid="26"/>
                                        </p:tgtEl>
                                      </p:cBhvr>
                                    </p:animEffect>
                                    <p:anim calcmode="lin" valueType="num">
                                      <p:cBhvr>
                                        <p:cTn id="25" dur="1000" fill="hold"/>
                                        <p:tgtEl>
                                          <p:spTgt spid="26"/>
                                        </p:tgtEl>
                                        <p:attrNameLst>
                                          <p:attrName>ppt_x</p:attrName>
                                        </p:attrNameLst>
                                      </p:cBhvr>
                                      <p:tavLst>
                                        <p:tav tm="0">
                                          <p:val>
                                            <p:strVal val="#ppt_x"/>
                                          </p:val>
                                        </p:tav>
                                        <p:tav tm="100000">
                                          <p:val>
                                            <p:strVal val="#ppt_x"/>
                                          </p:val>
                                        </p:tav>
                                      </p:tavLst>
                                    </p:anim>
                                    <p:anim calcmode="lin" valueType="num">
                                      <p:cBhvr>
                                        <p:cTn id="26"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1">
                                            <p:txEl>
                                              <p:pRg st="2" end="2"/>
                                            </p:txEl>
                                          </p:spTgt>
                                        </p:tgtEl>
                                        <p:attrNameLst>
                                          <p:attrName>style.visibility</p:attrName>
                                        </p:attrNameLst>
                                      </p:cBhvr>
                                      <p:to>
                                        <p:strVal val="visible"/>
                                      </p:to>
                                    </p:set>
                                    <p:animEffect transition="in" filter="fade">
                                      <p:cBhvr>
                                        <p:cTn id="31" dur="1000"/>
                                        <p:tgtEl>
                                          <p:spTgt spid="11">
                                            <p:txEl>
                                              <p:pRg st="2" end="2"/>
                                            </p:txEl>
                                          </p:spTgt>
                                        </p:tgtEl>
                                      </p:cBhvr>
                                    </p:animEffect>
                                    <p:anim calcmode="lin" valueType="num">
                                      <p:cBhvr>
                                        <p:cTn id="3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11">
                                            <p:txEl>
                                              <p:pRg st="2" end="2"/>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1000"/>
                                        <p:tgtEl>
                                          <p:spTgt spid="14"/>
                                        </p:tgtEl>
                                      </p:cBhvr>
                                    </p:animEffect>
                                    <p:anim calcmode="lin" valueType="num">
                                      <p:cBhvr>
                                        <p:cTn id="37" dur="1000" fill="hold"/>
                                        <p:tgtEl>
                                          <p:spTgt spid="14"/>
                                        </p:tgtEl>
                                        <p:attrNameLst>
                                          <p:attrName>ppt_x</p:attrName>
                                        </p:attrNameLst>
                                      </p:cBhvr>
                                      <p:tavLst>
                                        <p:tav tm="0">
                                          <p:val>
                                            <p:strVal val="#ppt_x"/>
                                          </p:val>
                                        </p:tav>
                                        <p:tav tm="100000">
                                          <p:val>
                                            <p:strVal val="#ppt_x"/>
                                          </p:val>
                                        </p:tav>
                                      </p:tavLst>
                                    </p:anim>
                                    <p:anim calcmode="lin" valueType="num">
                                      <p:cBhvr>
                                        <p:cTn id="3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6" grpId="0" animBg="1"/>
      <p:bldP spid="1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59818-67B9-7090-CD5C-55FDBDDFC994}"/>
            </a:ext>
          </a:extLst>
        </p:cNvPr>
        <p:cNvGrpSpPr/>
        <p:nvPr/>
      </p:nvGrpSpPr>
      <p:grpSpPr>
        <a:xfrm>
          <a:off x="0" y="0"/>
          <a:ext cx="0" cy="0"/>
          <a:chOff x="0" y="0"/>
          <a:chExt cx="0" cy="0"/>
        </a:xfrm>
      </p:grpSpPr>
      <p:sp>
        <p:nvSpPr>
          <p:cNvPr id="18" name="מלבן: פינות מעוגלות 17">
            <a:extLst>
              <a:ext uri="{FF2B5EF4-FFF2-40B4-BE49-F238E27FC236}">
                <a16:creationId xmlns:a16="http://schemas.microsoft.com/office/drawing/2014/main" id="{F32B0F57-C27F-24F9-55E6-56D8717732BB}"/>
              </a:ext>
            </a:extLst>
          </p:cNvPr>
          <p:cNvSpPr/>
          <p:nvPr/>
        </p:nvSpPr>
        <p:spPr>
          <a:xfrm>
            <a:off x="1505942" y="2369976"/>
            <a:ext cx="9200158" cy="1642187"/>
          </a:xfrm>
          <a:prstGeom prst="roundRect">
            <a:avLst>
              <a:gd name="adj" fmla="val 30114"/>
            </a:avLst>
          </a:prstGeom>
          <a:solidFill>
            <a:srgbClr val="E2D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כותרת 1">
            <a:extLst>
              <a:ext uri="{FF2B5EF4-FFF2-40B4-BE49-F238E27FC236}">
                <a16:creationId xmlns:a16="http://schemas.microsoft.com/office/drawing/2014/main" id="{123E7C85-25F9-3EF8-8EC4-A14F2322022C}"/>
              </a:ext>
            </a:extLst>
          </p:cNvPr>
          <p:cNvSpPr txBox="1">
            <a:spLocks/>
          </p:cNvSpPr>
          <p:nvPr/>
        </p:nvSpPr>
        <p:spPr>
          <a:xfrm>
            <a:off x="1797514" y="2473708"/>
            <a:ext cx="8596972" cy="1369793"/>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rtl="0">
              <a:lnSpc>
                <a:spcPct val="100000"/>
              </a:lnSpc>
            </a:pPr>
            <a:r>
              <a:rPr lang="he-IL" b="1" dirty="0">
                <a:latin typeface="Calibri" panose="020F0502020204030204" pitchFamily="34" charset="0"/>
                <a:ea typeface="Calibri" panose="020F0502020204030204" pitchFamily="34" charset="0"/>
                <a:cs typeface="Calibri" panose="020F0502020204030204" pitchFamily="34" charset="0"/>
              </a:rPr>
              <a:t>סיכום</a:t>
            </a:r>
            <a:endParaRPr lang="en-US" b="1" dirty="0">
              <a:latin typeface="Calibri" panose="020F0502020204030204" pitchFamily="34" charset="0"/>
              <a:ea typeface="Calibri" panose="020F0502020204030204" pitchFamily="34" charset="0"/>
              <a:cs typeface="Calibri" panose="020F0502020204030204" pitchFamily="34" charset="0"/>
            </a:endParaRPr>
          </a:p>
        </p:txBody>
      </p:sp>
      <p:pic>
        <p:nvPicPr>
          <p:cNvPr id="10" name="תמונה 9" descr="תמונה שמכילה טקסט&#10;&#10;התיאור נוצר באופן אוטומטי">
            <a:extLst>
              <a:ext uri="{FF2B5EF4-FFF2-40B4-BE49-F238E27FC236}">
                <a16:creationId xmlns:a16="http://schemas.microsoft.com/office/drawing/2014/main" id="{8D0212F7-1E0D-E6CE-A3B5-30DB083F8FF9}"/>
              </a:ext>
            </a:extLst>
          </p:cNvPr>
          <p:cNvPicPr>
            <a:picLocks noChangeAspect="1"/>
          </p:cNvPicPr>
          <p:nvPr/>
        </p:nvPicPr>
        <p:blipFill rotWithShape="1">
          <a:blip r:embed="rId3">
            <a:alphaModFix amt="49000"/>
            <a:extLst>
              <a:ext uri="{BEBA8EAE-BF5A-486C-A8C5-ECC9F3942E4B}">
                <a14:imgProps xmlns:a14="http://schemas.microsoft.com/office/drawing/2010/main">
                  <a14:imgLayer r:embed="rId4">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3" name="גרפיקה 2">
            <a:extLst>
              <a:ext uri="{FF2B5EF4-FFF2-40B4-BE49-F238E27FC236}">
                <a16:creationId xmlns:a16="http://schemas.microsoft.com/office/drawing/2014/main" id="{A83BE68A-85A1-0193-C14A-069E150A345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220200" y="448533"/>
            <a:ext cx="2971800" cy="561975"/>
          </a:xfrm>
          <a:prstGeom prst="rect">
            <a:avLst/>
          </a:prstGeom>
        </p:spPr>
      </p:pic>
      <p:sp>
        <p:nvSpPr>
          <p:cNvPr id="17" name="תיבת טקסט 16">
            <a:extLst>
              <a:ext uri="{FF2B5EF4-FFF2-40B4-BE49-F238E27FC236}">
                <a16:creationId xmlns:a16="http://schemas.microsoft.com/office/drawing/2014/main" id="{26E1934E-1773-BC18-6232-3BB44BF4B9B8}"/>
              </a:ext>
            </a:extLst>
          </p:cNvPr>
          <p:cNvSpPr txBox="1"/>
          <p:nvPr/>
        </p:nvSpPr>
        <p:spPr>
          <a:xfrm>
            <a:off x="9363263" y="373375"/>
            <a:ext cx="1459054" cy="646331"/>
          </a:xfrm>
          <a:prstGeom prst="rect">
            <a:avLst/>
          </a:prstGeom>
          <a:noFill/>
        </p:spPr>
        <p:txBody>
          <a:bodyPr wrap="none" rtlCol="1">
            <a:spAutoFit/>
          </a:bodyPr>
          <a:lstStyle/>
          <a:p>
            <a:pPr algn="ctr"/>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חלק ד':</a:t>
            </a:r>
          </a:p>
        </p:txBody>
      </p:sp>
    </p:spTree>
    <p:extLst>
      <p:ext uri="{BB962C8B-B14F-4D97-AF65-F5344CB8AC3E}">
        <p14:creationId xmlns:p14="http://schemas.microsoft.com/office/powerpoint/2010/main" val="543250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EAB2D1-4397-CF70-8981-E49CB8001AB7}"/>
            </a:ext>
          </a:extLst>
        </p:cNvPr>
        <p:cNvGrpSpPr/>
        <p:nvPr/>
      </p:nvGrpSpPr>
      <p:grpSpPr>
        <a:xfrm>
          <a:off x="0" y="0"/>
          <a:ext cx="0" cy="0"/>
          <a:chOff x="0" y="0"/>
          <a:chExt cx="0" cy="0"/>
        </a:xfrm>
      </p:grpSpPr>
      <p:sp>
        <p:nvSpPr>
          <p:cNvPr id="12" name="מלבן: פינות מעוגלות 11">
            <a:extLst>
              <a:ext uri="{FF2B5EF4-FFF2-40B4-BE49-F238E27FC236}">
                <a16:creationId xmlns:a16="http://schemas.microsoft.com/office/drawing/2014/main" id="{44166B86-0C64-D10D-1D70-14019CBDD831}"/>
              </a:ext>
            </a:extLst>
          </p:cNvPr>
          <p:cNvSpPr/>
          <p:nvPr/>
        </p:nvSpPr>
        <p:spPr>
          <a:xfrm>
            <a:off x="1505942" y="2000837"/>
            <a:ext cx="9200158" cy="3048241"/>
          </a:xfrm>
          <a:prstGeom prst="roundRect">
            <a:avLst>
              <a:gd name="adj" fmla="val 19755"/>
            </a:avLst>
          </a:prstGeom>
          <a:solidFill>
            <a:srgbClr val="E7E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כותרת 1">
            <a:extLst>
              <a:ext uri="{FF2B5EF4-FFF2-40B4-BE49-F238E27FC236}">
                <a16:creationId xmlns:a16="http://schemas.microsoft.com/office/drawing/2014/main" id="{D11E48F6-A49A-49AC-E416-E330759843B9}"/>
              </a:ext>
            </a:extLst>
          </p:cNvPr>
          <p:cNvSpPr txBox="1">
            <a:spLocks/>
          </p:cNvSpPr>
          <p:nvPr/>
        </p:nvSpPr>
        <p:spPr>
          <a:xfrm>
            <a:off x="1797514" y="2698419"/>
            <a:ext cx="8596972" cy="1730420"/>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rtl="0">
              <a:lnSpc>
                <a:spcPct val="100000"/>
              </a:lnSpc>
            </a:pPr>
            <a:r>
              <a:rPr lang="he-IL" sz="2800" dirty="0">
                <a:latin typeface="Calibri" panose="020F0502020204030204" pitchFamily="34" charset="0"/>
                <a:ea typeface="Calibri" panose="020F0502020204030204" pitchFamily="34" charset="0"/>
                <a:cs typeface="Calibri" panose="020F0502020204030204" pitchFamily="34" charset="0"/>
              </a:rPr>
              <a:t>למדנו היום על חליפת החלל, שמגינה על אסטרונאוטים ואסטרונאוטיות ומותאמת לתנאים הקשים בחלל. ראינו שגם לנו כאן, על פני כדור הארץ, יש "חליפה" – אלו התכונות, הסביבה והתמיכה שעוזרות לנו להתמודד עם אתגרים. כמו אסטרונאוטים ואסטרונאוטיות, גם אנחנו יכולים להשתמש באומץ וביצירתיות כדי להתגבר על מכשולים ולהצליח. </a:t>
            </a:r>
          </a:p>
        </p:txBody>
      </p:sp>
      <p:pic>
        <p:nvPicPr>
          <p:cNvPr id="2" name="תמונה 1" descr="תמונה שמכילה טקסט&#10;&#10;התיאור נוצר באופן אוטומטי">
            <a:extLst>
              <a:ext uri="{FF2B5EF4-FFF2-40B4-BE49-F238E27FC236}">
                <a16:creationId xmlns:a16="http://schemas.microsoft.com/office/drawing/2014/main" id="{FB8B30D2-426D-1236-A11F-FEC2E9220E9D}"/>
              </a:ext>
            </a:extLst>
          </p:cNvPr>
          <p:cNvPicPr>
            <a:picLocks noChangeAspect="1"/>
          </p:cNvPicPr>
          <p:nvPr/>
        </p:nvPicPr>
        <p:blipFill rotWithShape="1">
          <a:blip r:embed="rId3">
            <a:alphaModFix amt="49000"/>
            <a:extLst>
              <a:ext uri="{BEBA8EAE-BF5A-486C-A8C5-ECC9F3942E4B}">
                <a14:imgProps xmlns:a14="http://schemas.microsoft.com/office/drawing/2010/main">
                  <a14:imgLayer r:embed="rId4">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5" name="גרפיקה 4">
            <a:extLst>
              <a:ext uri="{FF2B5EF4-FFF2-40B4-BE49-F238E27FC236}">
                <a16:creationId xmlns:a16="http://schemas.microsoft.com/office/drawing/2014/main" id="{3CCFB217-BDC2-CDD6-5C48-710FE967DE6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220200" y="448533"/>
            <a:ext cx="2971800" cy="561975"/>
          </a:xfrm>
          <a:prstGeom prst="rect">
            <a:avLst/>
          </a:prstGeom>
        </p:spPr>
      </p:pic>
      <p:sp>
        <p:nvSpPr>
          <p:cNvPr id="7" name="תיבת טקסט 6">
            <a:extLst>
              <a:ext uri="{FF2B5EF4-FFF2-40B4-BE49-F238E27FC236}">
                <a16:creationId xmlns:a16="http://schemas.microsoft.com/office/drawing/2014/main" id="{E11FBA42-8465-7814-BD5A-A5E5EAE13201}"/>
              </a:ext>
            </a:extLst>
          </p:cNvPr>
          <p:cNvSpPr txBox="1"/>
          <p:nvPr/>
        </p:nvSpPr>
        <p:spPr>
          <a:xfrm>
            <a:off x="9389155" y="377457"/>
            <a:ext cx="1303562" cy="646331"/>
          </a:xfrm>
          <a:prstGeom prst="rect">
            <a:avLst/>
          </a:prstGeom>
          <a:noFill/>
        </p:spPr>
        <p:txBody>
          <a:bodyPr wrap="none" rtlCol="1">
            <a:spAutoFit/>
          </a:bodyPr>
          <a:lstStyle/>
          <a:p>
            <a:pPr algn="l"/>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סיכום:</a:t>
            </a:r>
          </a:p>
        </p:txBody>
      </p:sp>
      <p:pic>
        <p:nvPicPr>
          <p:cNvPr id="3" name="Picture 2" descr="The boy pretends to be a superhero and is playing as an astronaut. Draw concept">
            <a:extLst>
              <a:ext uri="{FF2B5EF4-FFF2-40B4-BE49-F238E27FC236}">
                <a16:creationId xmlns:a16="http://schemas.microsoft.com/office/drawing/2014/main" id="{8A2ED654-841E-4E5F-D0FC-19B397BA24DA}"/>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3772" r="16662"/>
          <a:stretch/>
        </p:blipFill>
        <p:spPr bwMode="auto">
          <a:xfrm>
            <a:off x="194846" y="4322821"/>
            <a:ext cx="2901519" cy="2429161"/>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1512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מלבן: פינות מעוגלות 17">
            <a:extLst>
              <a:ext uri="{FF2B5EF4-FFF2-40B4-BE49-F238E27FC236}">
                <a16:creationId xmlns:a16="http://schemas.microsoft.com/office/drawing/2014/main" id="{DC2C128C-1173-3B18-2AC9-F027BDB7204E}"/>
              </a:ext>
            </a:extLst>
          </p:cNvPr>
          <p:cNvSpPr/>
          <p:nvPr/>
        </p:nvSpPr>
        <p:spPr>
          <a:xfrm>
            <a:off x="1505942" y="2369976"/>
            <a:ext cx="9200158" cy="1642187"/>
          </a:xfrm>
          <a:prstGeom prst="roundRect">
            <a:avLst>
              <a:gd name="adj" fmla="val 30114"/>
            </a:avLst>
          </a:prstGeom>
          <a:solidFill>
            <a:srgbClr val="E2D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14" name="כותרת 1">
            <a:extLst>
              <a:ext uri="{FF2B5EF4-FFF2-40B4-BE49-F238E27FC236}">
                <a16:creationId xmlns:a16="http://schemas.microsoft.com/office/drawing/2014/main" id="{1961398E-F835-4550-B208-14DCD7883E6D}"/>
              </a:ext>
            </a:extLst>
          </p:cNvPr>
          <p:cNvSpPr txBox="1">
            <a:spLocks/>
          </p:cNvSpPr>
          <p:nvPr/>
        </p:nvSpPr>
        <p:spPr>
          <a:xfrm>
            <a:off x="1797514" y="2473708"/>
            <a:ext cx="8596972" cy="1369793"/>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rtl="0">
              <a:lnSpc>
                <a:spcPct val="100000"/>
              </a:lnSpc>
            </a:pPr>
            <a:r>
              <a:rPr lang="he-IL" b="1" dirty="0">
                <a:latin typeface="Calibri" panose="020F0502020204030204" pitchFamily="34" charset="0"/>
                <a:ea typeface="Calibri" panose="020F0502020204030204" pitchFamily="34" charset="0"/>
                <a:cs typeface="Calibri" panose="020F0502020204030204" pitchFamily="34" charset="0"/>
              </a:rPr>
              <a:t>פתיחה</a:t>
            </a:r>
            <a:endParaRPr lang="en-US" b="1" dirty="0">
              <a:latin typeface="Calibri" panose="020F0502020204030204" pitchFamily="34" charset="0"/>
              <a:ea typeface="Calibri" panose="020F0502020204030204" pitchFamily="34" charset="0"/>
              <a:cs typeface="Calibri" panose="020F0502020204030204" pitchFamily="34" charset="0"/>
            </a:endParaRPr>
          </a:p>
        </p:txBody>
      </p:sp>
      <p:pic>
        <p:nvPicPr>
          <p:cNvPr id="10" name="תמונה 9" descr="תמונה שמכילה טקסט&#10;&#10;התיאור נוצר באופן אוטומטי">
            <a:extLst>
              <a:ext uri="{FF2B5EF4-FFF2-40B4-BE49-F238E27FC236}">
                <a16:creationId xmlns:a16="http://schemas.microsoft.com/office/drawing/2014/main" id="{003051AD-83E2-48EA-99D5-5D5F4D5521C5}"/>
              </a:ext>
            </a:extLst>
          </p:cNvPr>
          <p:cNvPicPr>
            <a:picLocks noChangeAspect="1"/>
          </p:cNvPicPr>
          <p:nvPr/>
        </p:nvPicPr>
        <p:blipFill rotWithShape="1">
          <a:blip r:embed="rId3">
            <a:alphaModFix amt="49000"/>
            <a:extLst>
              <a:ext uri="{BEBA8EAE-BF5A-486C-A8C5-ECC9F3942E4B}">
                <a14:imgProps xmlns:a14="http://schemas.microsoft.com/office/drawing/2010/main">
                  <a14:imgLayer r:embed="rId4">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3" name="גרפיקה 2">
            <a:extLst>
              <a:ext uri="{FF2B5EF4-FFF2-40B4-BE49-F238E27FC236}">
                <a16:creationId xmlns:a16="http://schemas.microsoft.com/office/drawing/2014/main" id="{1E404CB7-00CE-25C2-DC1F-77CB2043571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220200" y="448533"/>
            <a:ext cx="2971800" cy="561975"/>
          </a:xfrm>
          <a:prstGeom prst="rect">
            <a:avLst/>
          </a:prstGeom>
        </p:spPr>
      </p:pic>
      <p:sp>
        <p:nvSpPr>
          <p:cNvPr id="17" name="תיבת טקסט 16">
            <a:extLst>
              <a:ext uri="{FF2B5EF4-FFF2-40B4-BE49-F238E27FC236}">
                <a16:creationId xmlns:a16="http://schemas.microsoft.com/office/drawing/2014/main" id="{8016D940-34CA-F60A-D394-B521AE657421}"/>
              </a:ext>
            </a:extLst>
          </p:cNvPr>
          <p:cNvSpPr txBox="1"/>
          <p:nvPr/>
        </p:nvSpPr>
        <p:spPr>
          <a:xfrm>
            <a:off x="9293938" y="389865"/>
            <a:ext cx="1503937" cy="646331"/>
          </a:xfrm>
          <a:prstGeom prst="rect">
            <a:avLst/>
          </a:prstGeom>
          <a:noFill/>
        </p:spPr>
        <p:txBody>
          <a:bodyPr wrap="none" rtlCol="1">
            <a:spAutoFit/>
          </a:bodyPr>
          <a:lstStyle/>
          <a:p>
            <a:pPr algn="ctr"/>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חלק א':</a:t>
            </a:r>
          </a:p>
        </p:txBody>
      </p:sp>
    </p:spTree>
    <p:extLst>
      <p:ext uri="{BB962C8B-B14F-4D97-AF65-F5344CB8AC3E}">
        <p14:creationId xmlns:p14="http://schemas.microsoft.com/office/powerpoint/2010/main" val="824198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מלבן: פינות מעוגלות 17">
            <a:extLst>
              <a:ext uri="{FF2B5EF4-FFF2-40B4-BE49-F238E27FC236}">
                <a16:creationId xmlns:a16="http://schemas.microsoft.com/office/drawing/2014/main" id="{DC2C128C-1173-3B18-2AC9-F027BDB7204E}"/>
              </a:ext>
            </a:extLst>
          </p:cNvPr>
          <p:cNvSpPr/>
          <p:nvPr/>
        </p:nvSpPr>
        <p:spPr>
          <a:xfrm>
            <a:off x="1505942" y="2369976"/>
            <a:ext cx="9200158" cy="1642187"/>
          </a:xfrm>
          <a:prstGeom prst="roundRect">
            <a:avLst>
              <a:gd name="adj" fmla="val 30114"/>
            </a:avLst>
          </a:prstGeom>
          <a:solidFill>
            <a:srgbClr val="FDE4D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כותרת 1">
            <a:extLst>
              <a:ext uri="{FF2B5EF4-FFF2-40B4-BE49-F238E27FC236}">
                <a16:creationId xmlns:a16="http://schemas.microsoft.com/office/drawing/2014/main" id="{1961398E-F835-4550-B208-14DCD7883E6D}"/>
              </a:ext>
            </a:extLst>
          </p:cNvPr>
          <p:cNvSpPr txBox="1">
            <a:spLocks/>
          </p:cNvSpPr>
          <p:nvPr/>
        </p:nvSpPr>
        <p:spPr>
          <a:xfrm>
            <a:off x="1797514" y="2513464"/>
            <a:ext cx="8596972" cy="1369793"/>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rtl="0">
              <a:lnSpc>
                <a:spcPct val="100000"/>
              </a:lnSpc>
            </a:pPr>
            <a:r>
              <a:rPr lang="he-IL" sz="3600" b="1" dirty="0">
                <a:latin typeface="Calibri" panose="020F0502020204030204" pitchFamily="34" charset="0"/>
                <a:ea typeface="Calibri" panose="020F0502020204030204" pitchFamily="34" charset="0"/>
                <a:cs typeface="Calibri" panose="020F0502020204030204" pitchFamily="34" charset="0"/>
              </a:rPr>
              <a:t>מה זה "אומץ" לדעתך?</a:t>
            </a:r>
            <a:endParaRPr lang="en-US" sz="3600" b="1" dirty="0">
              <a:latin typeface="Calibri" panose="020F0502020204030204" pitchFamily="34" charset="0"/>
              <a:ea typeface="Calibri" panose="020F0502020204030204" pitchFamily="34" charset="0"/>
              <a:cs typeface="Calibri" panose="020F0502020204030204" pitchFamily="34" charset="0"/>
            </a:endParaRPr>
          </a:p>
        </p:txBody>
      </p:sp>
      <p:pic>
        <p:nvPicPr>
          <p:cNvPr id="10" name="תמונה 9" descr="תמונה שמכילה טקסט&#10;&#10;התיאור נוצר באופן אוטומטי">
            <a:extLst>
              <a:ext uri="{FF2B5EF4-FFF2-40B4-BE49-F238E27FC236}">
                <a16:creationId xmlns:a16="http://schemas.microsoft.com/office/drawing/2014/main" id="{003051AD-83E2-48EA-99D5-5D5F4D5521C5}"/>
              </a:ext>
            </a:extLst>
          </p:cNvPr>
          <p:cNvPicPr>
            <a:picLocks noChangeAspect="1"/>
          </p:cNvPicPr>
          <p:nvPr/>
        </p:nvPicPr>
        <p:blipFill rotWithShape="1">
          <a:blip r:embed="rId3">
            <a:alphaModFix amt="49000"/>
            <a:extLst>
              <a:ext uri="{BEBA8EAE-BF5A-486C-A8C5-ECC9F3942E4B}">
                <a14:imgProps xmlns:a14="http://schemas.microsoft.com/office/drawing/2010/main">
                  <a14:imgLayer r:embed="rId4">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3" name="גרפיקה 2">
            <a:extLst>
              <a:ext uri="{FF2B5EF4-FFF2-40B4-BE49-F238E27FC236}">
                <a16:creationId xmlns:a16="http://schemas.microsoft.com/office/drawing/2014/main" id="{1E404CB7-00CE-25C2-DC1F-77CB2043571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220200" y="448533"/>
            <a:ext cx="2971800" cy="561975"/>
          </a:xfrm>
          <a:prstGeom prst="rect">
            <a:avLst/>
          </a:prstGeom>
        </p:spPr>
      </p:pic>
      <p:sp>
        <p:nvSpPr>
          <p:cNvPr id="17" name="תיבת טקסט 16">
            <a:extLst>
              <a:ext uri="{FF2B5EF4-FFF2-40B4-BE49-F238E27FC236}">
                <a16:creationId xmlns:a16="http://schemas.microsoft.com/office/drawing/2014/main" id="{8016D940-34CA-F60A-D394-B521AE657421}"/>
              </a:ext>
            </a:extLst>
          </p:cNvPr>
          <p:cNvSpPr txBox="1"/>
          <p:nvPr/>
        </p:nvSpPr>
        <p:spPr>
          <a:xfrm>
            <a:off x="9345630" y="388343"/>
            <a:ext cx="1494320" cy="646331"/>
          </a:xfrm>
          <a:prstGeom prst="rect">
            <a:avLst/>
          </a:prstGeom>
          <a:noFill/>
        </p:spPr>
        <p:txBody>
          <a:bodyPr wrap="none" rtlCol="1">
            <a:spAutoFit/>
          </a:bodyPr>
          <a:lstStyle/>
          <a:p>
            <a:pPr algn="ctr"/>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פתיחה:</a:t>
            </a:r>
          </a:p>
        </p:txBody>
      </p:sp>
    </p:spTree>
    <p:extLst>
      <p:ext uri="{BB962C8B-B14F-4D97-AF65-F5344CB8AC3E}">
        <p14:creationId xmlns:p14="http://schemas.microsoft.com/office/powerpoint/2010/main" val="860835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מלבן: פינות מעוגלות 8">
            <a:extLst>
              <a:ext uri="{FF2B5EF4-FFF2-40B4-BE49-F238E27FC236}">
                <a16:creationId xmlns:a16="http://schemas.microsoft.com/office/drawing/2014/main" id="{BEE37131-37D2-6B03-92A2-138C6B7D9F68}"/>
              </a:ext>
            </a:extLst>
          </p:cNvPr>
          <p:cNvSpPr/>
          <p:nvPr/>
        </p:nvSpPr>
        <p:spPr>
          <a:xfrm>
            <a:off x="1505942" y="2000837"/>
            <a:ext cx="9200158" cy="3709498"/>
          </a:xfrm>
          <a:prstGeom prst="roundRect">
            <a:avLst>
              <a:gd name="adj" fmla="val 9991"/>
            </a:avLst>
          </a:prstGeom>
          <a:solidFill>
            <a:srgbClr val="DBF0F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כותרת 1">
            <a:extLst>
              <a:ext uri="{FF2B5EF4-FFF2-40B4-BE49-F238E27FC236}">
                <a16:creationId xmlns:a16="http://schemas.microsoft.com/office/drawing/2014/main" id="{1961398E-F835-4550-B208-14DCD7883E6D}"/>
              </a:ext>
            </a:extLst>
          </p:cNvPr>
          <p:cNvSpPr txBox="1">
            <a:spLocks/>
          </p:cNvSpPr>
          <p:nvPr/>
        </p:nvSpPr>
        <p:spPr>
          <a:xfrm>
            <a:off x="1797514" y="3163977"/>
            <a:ext cx="8596972" cy="1369793"/>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rtl="0">
              <a:lnSpc>
                <a:spcPct val="100000"/>
              </a:lnSpc>
            </a:pPr>
            <a:r>
              <a:rPr lang="he-IL" sz="2400" dirty="0">
                <a:latin typeface="Calibri" panose="020F0502020204030204" pitchFamily="34" charset="0"/>
                <a:ea typeface="Calibri" panose="020F0502020204030204" pitchFamily="34" charset="0"/>
                <a:cs typeface="Calibri" panose="020F0502020204030204" pitchFamily="34" charset="0"/>
              </a:rPr>
              <a:t>אומץ לב הוא היכולת לעשות משהו קשה ומפחיד גם כשאנחנו חוששים או מרגישים לא בטוחים, כי אנחנו יודעים שזה הדבר הנכון לעשות. </a:t>
            </a:r>
          </a:p>
          <a:p>
            <a:pPr rtl="0">
              <a:lnSpc>
                <a:spcPct val="100000"/>
              </a:lnSpc>
            </a:pPr>
            <a:endParaRPr lang="he-IL" sz="2400" dirty="0">
              <a:latin typeface="Calibri" panose="020F0502020204030204" pitchFamily="34" charset="0"/>
              <a:ea typeface="Calibri" panose="020F0502020204030204" pitchFamily="34" charset="0"/>
              <a:cs typeface="Calibri" panose="020F0502020204030204" pitchFamily="34" charset="0"/>
            </a:endParaRPr>
          </a:p>
          <a:p>
            <a:pPr marL="342900" indent="-342900">
              <a:lnSpc>
                <a:spcPct val="100000"/>
              </a:lnSpc>
              <a:buFont typeface="Arial" panose="020B0604020202020204" pitchFamily="34" charset="0"/>
              <a:buChar char="•"/>
            </a:pPr>
            <a:r>
              <a:rPr lang="he-IL" sz="2400" dirty="0">
                <a:latin typeface="Calibri" panose="020F0502020204030204" pitchFamily="34" charset="0"/>
                <a:ea typeface="Calibri" panose="020F0502020204030204" pitchFamily="34" charset="0"/>
                <a:cs typeface="Calibri" panose="020F0502020204030204" pitchFamily="34" charset="0"/>
              </a:rPr>
              <a:t>לומר את האמת גם כשקשה</a:t>
            </a:r>
          </a:p>
          <a:p>
            <a:pPr marL="342900" indent="-342900">
              <a:lnSpc>
                <a:spcPct val="100000"/>
              </a:lnSpc>
              <a:buFont typeface="Arial" panose="020B0604020202020204" pitchFamily="34" charset="0"/>
              <a:buChar char="•"/>
            </a:pPr>
            <a:r>
              <a:rPr lang="he-IL" sz="2400" dirty="0">
                <a:latin typeface="Calibri" panose="020F0502020204030204" pitchFamily="34" charset="0"/>
                <a:ea typeface="Calibri" panose="020F0502020204030204" pitchFamily="34" charset="0"/>
                <a:cs typeface="Calibri" panose="020F0502020204030204" pitchFamily="34" charset="0"/>
              </a:rPr>
              <a:t>לעזור לחבר או חברה שחווים מצוקה</a:t>
            </a:r>
          </a:p>
          <a:p>
            <a:pPr marL="342900" indent="-342900">
              <a:lnSpc>
                <a:spcPct val="100000"/>
              </a:lnSpc>
              <a:buFont typeface="Arial" panose="020B0604020202020204" pitchFamily="34" charset="0"/>
              <a:buChar char="•"/>
            </a:pPr>
            <a:r>
              <a:rPr lang="he-IL" sz="2400" dirty="0">
                <a:latin typeface="Calibri" panose="020F0502020204030204" pitchFamily="34" charset="0"/>
                <a:ea typeface="Calibri" panose="020F0502020204030204" pitchFamily="34" charset="0"/>
                <a:cs typeface="Calibri" panose="020F0502020204030204" pitchFamily="34" charset="0"/>
              </a:rPr>
              <a:t>לנסות משהו חדש</a:t>
            </a:r>
          </a:p>
          <a:p>
            <a:pPr marL="342900" indent="-342900">
              <a:lnSpc>
                <a:spcPct val="100000"/>
              </a:lnSpc>
              <a:buFont typeface="Arial" panose="020B0604020202020204" pitchFamily="34" charset="0"/>
              <a:buChar char="•"/>
            </a:pPr>
            <a:r>
              <a:rPr lang="he-IL" sz="2400" dirty="0">
                <a:latin typeface="Calibri" panose="020F0502020204030204" pitchFamily="34" charset="0"/>
                <a:ea typeface="Calibri" panose="020F0502020204030204" pitchFamily="34" charset="0"/>
                <a:cs typeface="Calibri" panose="020F0502020204030204" pitchFamily="34" charset="0"/>
              </a:rPr>
              <a:t>לבקש עזרה</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
        <p:nvSpPr>
          <p:cNvPr id="6" name="כותרת 1">
            <a:extLst>
              <a:ext uri="{FF2B5EF4-FFF2-40B4-BE49-F238E27FC236}">
                <a16:creationId xmlns:a16="http://schemas.microsoft.com/office/drawing/2014/main" id="{E6AA86A7-4E76-4073-ADAE-B40A2FDDD43A}"/>
              </a:ext>
            </a:extLst>
          </p:cNvPr>
          <p:cNvSpPr>
            <a:spLocks noGrp="1"/>
          </p:cNvSpPr>
          <p:nvPr>
            <p:ph type="ctrTitle"/>
          </p:nvPr>
        </p:nvSpPr>
        <p:spPr>
          <a:xfrm>
            <a:off x="1807535" y="1386183"/>
            <a:ext cx="8596972" cy="510922"/>
          </a:xfrm>
        </p:spPr>
        <p:txBody>
          <a:bodyPr>
            <a:noAutofit/>
          </a:bodyPr>
          <a:lstStyle/>
          <a:p>
            <a:pPr>
              <a:lnSpc>
                <a:spcPct val="100000"/>
              </a:lnSpc>
              <a:spcAft>
                <a:spcPts val="800"/>
              </a:spcAft>
            </a:pPr>
            <a:r>
              <a:rPr lang="he-IL" sz="2800" b="1" dirty="0">
                <a:effectLst/>
                <a:latin typeface="Calibri" panose="020F0502020204030204" pitchFamily="34" charset="0"/>
                <a:ea typeface="Calibri" panose="020F0502020204030204" pitchFamily="34" charset="0"/>
                <a:cs typeface="Calibri" panose="020F0502020204030204" pitchFamily="34" charset="0"/>
              </a:rPr>
              <a:t>מהו אומץ לב</a:t>
            </a:r>
            <a:endParaRPr lang="en-US" sz="2800" b="1"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3" name="תמונה 2" descr="תמונה שמכילה טקסט&#10;&#10;התיאור נוצר באופן אוטומטי">
            <a:extLst>
              <a:ext uri="{FF2B5EF4-FFF2-40B4-BE49-F238E27FC236}">
                <a16:creationId xmlns:a16="http://schemas.microsoft.com/office/drawing/2014/main" id="{3F1C0FDB-F0C8-884F-CF92-225C401A769B}"/>
              </a:ext>
            </a:extLst>
          </p:cNvPr>
          <p:cNvPicPr>
            <a:picLocks noChangeAspect="1"/>
          </p:cNvPicPr>
          <p:nvPr/>
        </p:nvPicPr>
        <p:blipFill rotWithShape="1">
          <a:blip r:embed="rId3">
            <a:alphaModFix amt="49000"/>
            <a:extLst>
              <a:ext uri="{BEBA8EAE-BF5A-486C-A8C5-ECC9F3942E4B}">
                <a14:imgProps xmlns:a14="http://schemas.microsoft.com/office/drawing/2010/main">
                  <a14:imgLayer r:embed="rId4">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5" name="גרפיקה 4">
            <a:extLst>
              <a:ext uri="{FF2B5EF4-FFF2-40B4-BE49-F238E27FC236}">
                <a16:creationId xmlns:a16="http://schemas.microsoft.com/office/drawing/2014/main" id="{46856CCA-136F-6866-BCFD-EFFE963AD69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220200" y="448533"/>
            <a:ext cx="2971800" cy="561975"/>
          </a:xfrm>
          <a:prstGeom prst="rect">
            <a:avLst/>
          </a:prstGeom>
        </p:spPr>
      </p:pic>
      <p:sp>
        <p:nvSpPr>
          <p:cNvPr id="7" name="תיבת טקסט 6">
            <a:extLst>
              <a:ext uri="{FF2B5EF4-FFF2-40B4-BE49-F238E27FC236}">
                <a16:creationId xmlns:a16="http://schemas.microsoft.com/office/drawing/2014/main" id="{55D6725E-D216-9A3E-DCC2-0604A997822B}"/>
              </a:ext>
            </a:extLst>
          </p:cNvPr>
          <p:cNvSpPr txBox="1"/>
          <p:nvPr/>
        </p:nvSpPr>
        <p:spPr>
          <a:xfrm>
            <a:off x="9389155" y="387663"/>
            <a:ext cx="1532792" cy="646331"/>
          </a:xfrm>
          <a:prstGeom prst="rect">
            <a:avLst/>
          </a:prstGeom>
          <a:noFill/>
        </p:spPr>
        <p:txBody>
          <a:bodyPr wrap="none" rtlCol="1">
            <a:spAutoFit/>
          </a:bodyPr>
          <a:lstStyle/>
          <a:p>
            <a:pPr algn="l"/>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הרחבה:</a:t>
            </a:r>
          </a:p>
        </p:txBody>
      </p:sp>
      <p:pic>
        <p:nvPicPr>
          <p:cNvPr id="1026" name="Picture 2" descr="Businessman cartoon character threatening shadow">
            <a:extLst>
              <a:ext uri="{FF2B5EF4-FFF2-40B4-BE49-F238E27FC236}">
                <a16:creationId xmlns:a16="http://schemas.microsoft.com/office/drawing/2014/main" id="{0E28883D-52B7-1177-CF43-EFB4F25F128B}"/>
              </a:ext>
            </a:extLst>
          </p:cNvPr>
          <p:cNvPicPr>
            <a:picLocks noChangeAspect="1" noChangeArrowheads="1"/>
          </p:cNvPicPr>
          <p:nvPr/>
        </p:nvPicPr>
        <p:blipFill>
          <a:blip r:embed="rId7">
            <a:extLst>
              <a:ext uri="{BEBA8EAE-BF5A-486C-A8C5-ECC9F3942E4B}">
                <a14:imgProps xmlns:a14="http://schemas.microsoft.com/office/drawing/2010/main">
                  <a14:imgLayer r:embed="rId8">
                    <a14:imgEffect>
                      <a14:backgroundRemoval t="0" b="97842" l="9744" r="89776">
                        <a14:foregroundMark x1="57827" y1="90168" x2="57827" y2="90168"/>
                        <a14:foregroundMark x1="42812" y1="88010" x2="42812" y2="88010"/>
                        <a14:foregroundMark x1="26837" y1="88729" x2="26837" y2="88729"/>
                        <a14:foregroundMark x1="37540" y1="40767" x2="37540" y2="40767"/>
                        <a14:foregroundMark x1="38818" y1="40767" x2="38818" y2="40767"/>
                        <a14:foregroundMark x1="39297" y1="83693" x2="39297" y2="83693"/>
                        <a14:foregroundMark x1="46645" y1="88010" x2="46645" y2="88010"/>
                        <a14:foregroundMark x1="35144" y1="87530" x2="35144" y2="87530"/>
                        <a14:foregroundMark x1="30511" y1="88729" x2="30511" y2="88729"/>
                        <a14:foregroundMark x1="21406" y1="87050" x2="21406" y2="87050"/>
                        <a14:foregroundMark x1="75559" y1="85372" x2="75559" y2="85372"/>
                      </a14:backgroundRemoval>
                    </a14:imgEffect>
                  </a14:imgLayer>
                </a14:imgProps>
              </a:ext>
              <a:ext uri="{28A0092B-C50C-407E-A947-70E740481C1C}">
                <a14:useLocalDpi xmlns:a14="http://schemas.microsoft.com/office/drawing/2010/main" val="0"/>
              </a:ext>
            </a:extLst>
          </a:blip>
          <a:srcRect/>
          <a:stretch>
            <a:fillRect/>
          </a:stretch>
        </p:blipFill>
        <p:spPr bwMode="auto">
          <a:xfrm>
            <a:off x="-811874" y="3209258"/>
            <a:ext cx="5238818" cy="34897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9814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כותרת 1">
            <a:extLst>
              <a:ext uri="{FF2B5EF4-FFF2-40B4-BE49-F238E27FC236}">
                <a16:creationId xmlns:a16="http://schemas.microsoft.com/office/drawing/2014/main" id="{6D50FD45-35F8-4795-BE49-B0C25CBF1132}"/>
              </a:ext>
            </a:extLst>
          </p:cNvPr>
          <p:cNvSpPr txBox="1">
            <a:spLocks/>
          </p:cNvSpPr>
          <p:nvPr/>
        </p:nvSpPr>
        <p:spPr>
          <a:xfrm>
            <a:off x="3408712" y="1819325"/>
            <a:ext cx="5630993" cy="2930830"/>
          </a:xfrm>
          <a:prstGeom prst="rect">
            <a:avLst/>
          </a:prstGeom>
        </p:spPr>
        <p:txBody>
          <a:bodyPr vert="horz" lIns="91440" tIns="45720" rIns="91440" bIns="45720" rtlCol="1" anchor="t">
            <a:no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האם צריך אומץ כדי להגיע לחלל?</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מי יודע או יודעת מה זה אסטרונאוט?</a:t>
            </a:r>
            <a:endParaRPr lang="en-US" sz="2800" dirty="0">
              <a:latin typeface="Calibri" panose="020F0502020204030204" pitchFamily="34" charset="0"/>
              <a:ea typeface="Calibri" panose="020F0502020204030204" pitchFamily="34" charset="0"/>
              <a:cs typeface="Calibri" panose="020F0502020204030204" pitchFamily="34" charset="0"/>
            </a:endParaRP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מה אתם יודעים על אסטרונאוטים ואסטרונאוטיות ועל החיים בחלל?</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24" name="אליפסה 23">
            <a:extLst>
              <a:ext uri="{FF2B5EF4-FFF2-40B4-BE49-F238E27FC236}">
                <a16:creationId xmlns:a16="http://schemas.microsoft.com/office/drawing/2014/main" id="{3921B017-8B95-4021-9655-90B3E820F21E}"/>
              </a:ext>
            </a:extLst>
          </p:cNvPr>
          <p:cNvSpPr/>
          <p:nvPr/>
        </p:nvSpPr>
        <p:spPr>
          <a:xfrm>
            <a:off x="9114353" y="2069626"/>
            <a:ext cx="105847"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5" name="אליפסה 24">
            <a:extLst>
              <a:ext uri="{FF2B5EF4-FFF2-40B4-BE49-F238E27FC236}">
                <a16:creationId xmlns:a16="http://schemas.microsoft.com/office/drawing/2014/main" id="{DE9E468A-CE9A-4CA1-8476-3785E5EE7D7F}"/>
              </a:ext>
            </a:extLst>
          </p:cNvPr>
          <p:cNvSpPr/>
          <p:nvPr/>
        </p:nvSpPr>
        <p:spPr>
          <a:xfrm>
            <a:off x="9114353" y="2541176"/>
            <a:ext cx="105847"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3" name="גרפיקה 2">
            <a:extLst>
              <a:ext uri="{FF2B5EF4-FFF2-40B4-BE49-F238E27FC236}">
                <a16:creationId xmlns:a16="http://schemas.microsoft.com/office/drawing/2014/main" id="{FA4635A1-18B9-A66D-97AD-235925BF8B3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220200" y="448533"/>
            <a:ext cx="2971800" cy="561975"/>
          </a:xfrm>
          <a:prstGeom prst="rect">
            <a:avLst/>
          </a:prstGeom>
        </p:spPr>
      </p:pic>
      <p:sp>
        <p:nvSpPr>
          <p:cNvPr id="5" name="תיבת טקסט 4">
            <a:extLst>
              <a:ext uri="{FF2B5EF4-FFF2-40B4-BE49-F238E27FC236}">
                <a16:creationId xmlns:a16="http://schemas.microsoft.com/office/drawing/2014/main" id="{06F64D3E-477D-F73D-1A45-27B496DDD32F}"/>
              </a:ext>
            </a:extLst>
          </p:cNvPr>
          <p:cNvSpPr txBox="1"/>
          <p:nvPr/>
        </p:nvSpPr>
        <p:spPr>
          <a:xfrm>
            <a:off x="9297783" y="377457"/>
            <a:ext cx="2367956" cy="646331"/>
          </a:xfrm>
          <a:prstGeom prst="rect">
            <a:avLst/>
          </a:prstGeom>
          <a:noFill/>
        </p:spPr>
        <p:txBody>
          <a:bodyPr wrap="none" rtlCol="1">
            <a:spAutoFit/>
          </a:bodyPr>
          <a:lstStyle/>
          <a:p>
            <a:pPr algn="ctr"/>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שאלות לדיון:</a:t>
            </a:r>
          </a:p>
        </p:txBody>
      </p:sp>
      <p:pic>
        <p:nvPicPr>
          <p:cNvPr id="8" name="תמונה 7" descr="תמונה שמכילה טקסט&#10;&#10;התיאור נוצר באופן אוטומטי">
            <a:extLst>
              <a:ext uri="{FF2B5EF4-FFF2-40B4-BE49-F238E27FC236}">
                <a16:creationId xmlns:a16="http://schemas.microsoft.com/office/drawing/2014/main" id="{D75A1122-48DF-3166-FB6A-84CE34AE87AB}"/>
              </a:ext>
            </a:extLst>
          </p:cNvPr>
          <p:cNvPicPr>
            <a:picLocks noChangeAspect="1"/>
          </p:cNvPicPr>
          <p:nvPr/>
        </p:nvPicPr>
        <p:blipFill rotWithShape="1">
          <a:blip r:embed="rId5">
            <a:alphaModFix amt="49000"/>
            <a:extLst>
              <a:ext uri="{BEBA8EAE-BF5A-486C-A8C5-ECC9F3942E4B}">
                <a14:imgProps xmlns:a14="http://schemas.microsoft.com/office/drawing/2010/main">
                  <a14:imgLayer r:embed="rId6">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sp>
        <p:nvSpPr>
          <p:cNvPr id="2" name="אליפסה 1">
            <a:extLst>
              <a:ext uri="{FF2B5EF4-FFF2-40B4-BE49-F238E27FC236}">
                <a16:creationId xmlns:a16="http://schemas.microsoft.com/office/drawing/2014/main" id="{40F1EF5B-5314-E88B-4D42-94D19039D28C}"/>
              </a:ext>
            </a:extLst>
          </p:cNvPr>
          <p:cNvSpPr/>
          <p:nvPr/>
        </p:nvSpPr>
        <p:spPr>
          <a:xfrm>
            <a:off x="9114353" y="3118791"/>
            <a:ext cx="105847"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2050" name="Picture 2" descr="Cute Astronaut Dancing Cartoon Vector Icon Illustration Science Technology Icon Concept Isolated">
            <a:extLst>
              <a:ext uri="{FF2B5EF4-FFF2-40B4-BE49-F238E27FC236}">
                <a16:creationId xmlns:a16="http://schemas.microsoft.com/office/drawing/2014/main" id="{16320756-A8B3-FA9B-8D84-205F76C9575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5215" y="2175473"/>
            <a:ext cx="4011682" cy="4011682"/>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8044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Effect transition="in" filter="fade">
                                      <p:cBhvr>
                                        <p:cTn id="19" dur="1000"/>
                                        <p:tgtEl>
                                          <p:spTgt spid="11">
                                            <p:txEl>
                                              <p:pRg st="1" end="1"/>
                                            </p:txEl>
                                          </p:spTgt>
                                        </p:tgtEl>
                                      </p:cBhvr>
                                    </p:animEffect>
                                    <p:anim calcmode="lin" valueType="num">
                                      <p:cBhvr>
                                        <p:cTn id="20"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11">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1000"/>
                                        <p:tgtEl>
                                          <p:spTgt spid="25"/>
                                        </p:tgtEl>
                                      </p:cBhvr>
                                    </p:animEffect>
                                    <p:anim calcmode="lin" valueType="num">
                                      <p:cBhvr>
                                        <p:cTn id="25" dur="1000" fill="hold"/>
                                        <p:tgtEl>
                                          <p:spTgt spid="25"/>
                                        </p:tgtEl>
                                        <p:attrNameLst>
                                          <p:attrName>ppt_x</p:attrName>
                                        </p:attrNameLst>
                                      </p:cBhvr>
                                      <p:tavLst>
                                        <p:tav tm="0">
                                          <p:val>
                                            <p:strVal val="#ppt_x"/>
                                          </p:val>
                                        </p:tav>
                                        <p:tav tm="100000">
                                          <p:val>
                                            <p:strVal val="#ppt_x"/>
                                          </p:val>
                                        </p:tav>
                                      </p:tavLst>
                                    </p:anim>
                                    <p:anim calcmode="lin" valueType="num">
                                      <p:cBhvr>
                                        <p:cTn id="26"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1">
                                            <p:txEl>
                                              <p:pRg st="2" end="2"/>
                                            </p:txEl>
                                          </p:spTgt>
                                        </p:tgtEl>
                                        <p:attrNameLst>
                                          <p:attrName>style.visibility</p:attrName>
                                        </p:attrNameLst>
                                      </p:cBhvr>
                                      <p:to>
                                        <p:strVal val="visible"/>
                                      </p:to>
                                    </p:set>
                                    <p:animEffect transition="in" filter="fade">
                                      <p:cBhvr>
                                        <p:cTn id="31" dur="1000"/>
                                        <p:tgtEl>
                                          <p:spTgt spid="11">
                                            <p:txEl>
                                              <p:pRg st="2" end="2"/>
                                            </p:txEl>
                                          </p:spTgt>
                                        </p:tgtEl>
                                      </p:cBhvr>
                                    </p:animEffect>
                                    <p:anim calcmode="lin" valueType="num">
                                      <p:cBhvr>
                                        <p:cTn id="3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11">
                                            <p:txEl>
                                              <p:pRg st="2" end="2"/>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fade">
                                      <p:cBhvr>
                                        <p:cTn id="36" dur="1000"/>
                                        <p:tgtEl>
                                          <p:spTgt spid="2"/>
                                        </p:tgtEl>
                                      </p:cBhvr>
                                    </p:animEffect>
                                    <p:anim calcmode="lin" valueType="num">
                                      <p:cBhvr>
                                        <p:cTn id="37" dur="1000" fill="hold"/>
                                        <p:tgtEl>
                                          <p:spTgt spid="2"/>
                                        </p:tgtEl>
                                        <p:attrNameLst>
                                          <p:attrName>ppt_x</p:attrName>
                                        </p:attrNameLst>
                                      </p:cBhvr>
                                      <p:tavLst>
                                        <p:tav tm="0">
                                          <p:val>
                                            <p:strVal val="#ppt_x"/>
                                          </p:val>
                                        </p:tav>
                                        <p:tav tm="100000">
                                          <p:val>
                                            <p:strVal val="#ppt_x"/>
                                          </p:val>
                                        </p:tav>
                                      </p:tavLst>
                                    </p:anim>
                                    <p:anim calcmode="lin" valueType="num">
                                      <p:cBhvr>
                                        <p:cTn id="3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2B4B61-6FA3-6C2D-80EA-6D7131E74360}"/>
            </a:ext>
          </a:extLst>
        </p:cNvPr>
        <p:cNvGrpSpPr/>
        <p:nvPr/>
      </p:nvGrpSpPr>
      <p:grpSpPr>
        <a:xfrm>
          <a:off x="0" y="0"/>
          <a:ext cx="0" cy="0"/>
          <a:chOff x="0" y="0"/>
          <a:chExt cx="0" cy="0"/>
        </a:xfrm>
      </p:grpSpPr>
      <p:sp>
        <p:nvSpPr>
          <p:cNvPr id="18" name="מלבן: פינות מעוגלות 17">
            <a:extLst>
              <a:ext uri="{FF2B5EF4-FFF2-40B4-BE49-F238E27FC236}">
                <a16:creationId xmlns:a16="http://schemas.microsoft.com/office/drawing/2014/main" id="{4C0786F7-429E-F8D1-1688-2753F07A4B86}"/>
              </a:ext>
            </a:extLst>
          </p:cNvPr>
          <p:cNvSpPr/>
          <p:nvPr/>
        </p:nvSpPr>
        <p:spPr>
          <a:xfrm>
            <a:off x="1505942" y="2369976"/>
            <a:ext cx="9200158" cy="1642187"/>
          </a:xfrm>
          <a:prstGeom prst="roundRect">
            <a:avLst>
              <a:gd name="adj" fmla="val 30114"/>
            </a:avLst>
          </a:prstGeom>
          <a:solidFill>
            <a:srgbClr val="E2D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כותרת 1">
            <a:extLst>
              <a:ext uri="{FF2B5EF4-FFF2-40B4-BE49-F238E27FC236}">
                <a16:creationId xmlns:a16="http://schemas.microsoft.com/office/drawing/2014/main" id="{2C3C5547-46D3-4205-9995-26D6E5699136}"/>
              </a:ext>
            </a:extLst>
          </p:cNvPr>
          <p:cNvSpPr txBox="1">
            <a:spLocks/>
          </p:cNvSpPr>
          <p:nvPr/>
        </p:nvSpPr>
        <p:spPr>
          <a:xfrm>
            <a:off x="1797514" y="2473708"/>
            <a:ext cx="8596972" cy="1369793"/>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rtl="0">
              <a:lnSpc>
                <a:spcPct val="100000"/>
              </a:lnSpc>
            </a:pPr>
            <a:r>
              <a:rPr lang="he-IL" b="1" dirty="0">
                <a:latin typeface="Calibri" panose="020F0502020204030204" pitchFamily="34" charset="0"/>
                <a:ea typeface="Calibri" panose="020F0502020204030204" pitchFamily="34" charset="0"/>
                <a:cs typeface="Calibri" panose="020F0502020204030204" pitchFamily="34" charset="0"/>
              </a:rPr>
              <a:t>צפייה בהרצאה</a:t>
            </a:r>
            <a:endParaRPr lang="en-US" b="1" dirty="0">
              <a:latin typeface="Calibri" panose="020F0502020204030204" pitchFamily="34" charset="0"/>
              <a:ea typeface="Calibri" panose="020F0502020204030204" pitchFamily="34" charset="0"/>
              <a:cs typeface="Calibri" panose="020F0502020204030204" pitchFamily="34" charset="0"/>
            </a:endParaRPr>
          </a:p>
        </p:txBody>
      </p:sp>
      <p:pic>
        <p:nvPicPr>
          <p:cNvPr id="10" name="תמונה 9" descr="תמונה שמכילה טקסט&#10;&#10;התיאור נוצר באופן אוטומטי">
            <a:extLst>
              <a:ext uri="{FF2B5EF4-FFF2-40B4-BE49-F238E27FC236}">
                <a16:creationId xmlns:a16="http://schemas.microsoft.com/office/drawing/2014/main" id="{476F032A-0AB9-2213-1FDD-799425F1517D}"/>
              </a:ext>
            </a:extLst>
          </p:cNvPr>
          <p:cNvPicPr>
            <a:picLocks noChangeAspect="1"/>
          </p:cNvPicPr>
          <p:nvPr/>
        </p:nvPicPr>
        <p:blipFill rotWithShape="1">
          <a:blip r:embed="rId3">
            <a:alphaModFix amt="49000"/>
            <a:extLst>
              <a:ext uri="{BEBA8EAE-BF5A-486C-A8C5-ECC9F3942E4B}">
                <a14:imgProps xmlns:a14="http://schemas.microsoft.com/office/drawing/2010/main">
                  <a14:imgLayer r:embed="rId4">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3" name="גרפיקה 2">
            <a:extLst>
              <a:ext uri="{FF2B5EF4-FFF2-40B4-BE49-F238E27FC236}">
                <a16:creationId xmlns:a16="http://schemas.microsoft.com/office/drawing/2014/main" id="{2F6C5980-31EC-02FF-ADB5-90FA10CE3FC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220200" y="448533"/>
            <a:ext cx="2971800" cy="561975"/>
          </a:xfrm>
          <a:prstGeom prst="rect">
            <a:avLst/>
          </a:prstGeom>
        </p:spPr>
      </p:pic>
      <p:sp>
        <p:nvSpPr>
          <p:cNvPr id="17" name="תיבת טקסט 16">
            <a:extLst>
              <a:ext uri="{FF2B5EF4-FFF2-40B4-BE49-F238E27FC236}">
                <a16:creationId xmlns:a16="http://schemas.microsoft.com/office/drawing/2014/main" id="{3EC911CE-3524-2394-C6DF-D821A4F32F93}"/>
              </a:ext>
            </a:extLst>
          </p:cNvPr>
          <p:cNvSpPr txBox="1"/>
          <p:nvPr/>
        </p:nvSpPr>
        <p:spPr>
          <a:xfrm>
            <a:off x="9352844" y="373375"/>
            <a:ext cx="1479892" cy="646331"/>
          </a:xfrm>
          <a:prstGeom prst="rect">
            <a:avLst/>
          </a:prstGeom>
          <a:noFill/>
        </p:spPr>
        <p:txBody>
          <a:bodyPr wrap="none" rtlCol="1">
            <a:spAutoFit/>
          </a:bodyPr>
          <a:lstStyle/>
          <a:p>
            <a:pPr algn="ctr"/>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חלק ב':</a:t>
            </a:r>
          </a:p>
        </p:txBody>
      </p:sp>
    </p:spTree>
    <p:extLst>
      <p:ext uri="{BB962C8B-B14F-4D97-AF65-F5344CB8AC3E}">
        <p14:creationId xmlns:p14="http://schemas.microsoft.com/office/powerpoint/2010/main" val="3083622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מלבן: פינות מעוגלות 5">
            <a:extLst>
              <a:ext uri="{FF2B5EF4-FFF2-40B4-BE49-F238E27FC236}">
                <a16:creationId xmlns:a16="http://schemas.microsoft.com/office/drawing/2014/main" id="{08EFDA0B-F16B-279F-E057-D38B23226068}"/>
              </a:ext>
            </a:extLst>
          </p:cNvPr>
          <p:cNvSpPr/>
          <p:nvPr/>
        </p:nvSpPr>
        <p:spPr>
          <a:xfrm>
            <a:off x="1505942" y="2369976"/>
            <a:ext cx="9200158" cy="1642187"/>
          </a:xfrm>
          <a:prstGeom prst="roundRect">
            <a:avLst>
              <a:gd name="adj" fmla="val 30114"/>
            </a:avLst>
          </a:prstGeom>
          <a:solidFill>
            <a:srgbClr val="D1F3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כותרת 1">
            <a:extLst>
              <a:ext uri="{FF2B5EF4-FFF2-40B4-BE49-F238E27FC236}">
                <a16:creationId xmlns:a16="http://schemas.microsoft.com/office/drawing/2014/main" id="{1961398E-F835-4550-B208-14DCD7883E6D}"/>
              </a:ext>
            </a:extLst>
          </p:cNvPr>
          <p:cNvSpPr txBox="1">
            <a:spLocks/>
          </p:cNvSpPr>
          <p:nvPr/>
        </p:nvSpPr>
        <p:spPr>
          <a:xfrm>
            <a:off x="1797514" y="2525008"/>
            <a:ext cx="8596972" cy="1369793"/>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rtl="0">
              <a:lnSpc>
                <a:spcPct val="100000"/>
              </a:lnSpc>
            </a:pPr>
            <a:r>
              <a:rPr lang="he-IL" sz="3600" dirty="0">
                <a:latin typeface="Calibri" panose="020F0502020204030204" pitchFamily="34" charset="0"/>
                <a:ea typeface="Calibri" panose="020F0502020204030204" pitchFamily="34" charset="0"/>
                <a:cs typeface="Calibri" panose="020F0502020204030204" pitchFamily="34" charset="0"/>
              </a:rPr>
              <a:t>צפייה בהרצאה "שבוע החלל – סוד חליפת החלל"</a:t>
            </a:r>
            <a:endParaRPr lang="en-US" sz="3600" dirty="0">
              <a:latin typeface="Calibri" panose="020F0502020204030204" pitchFamily="34" charset="0"/>
              <a:ea typeface="Calibri" panose="020F0502020204030204" pitchFamily="34" charset="0"/>
              <a:cs typeface="Calibri" panose="020F0502020204030204" pitchFamily="34" charset="0"/>
            </a:endParaRPr>
          </a:p>
        </p:txBody>
      </p:sp>
      <p:pic>
        <p:nvPicPr>
          <p:cNvPr id="9" name="תמונה 8" descr="תמונה שמכילה טקסט&#10;&#10;התיאור נוצר באופן אוטומטי">
            <a:extLst>
              <a:ext uri="{FF2B5EF4-FFF2-40B4-BE49-F238E27FC236}">
                <a16:creationId xmlns:a16="http://schemas.microsoft.com/office/drawing/2014/main" id="{DE6A2CF5-F3F3-1A58-6F66-4394F384A4B8}"/>
              </a:ext>
            </a:extLst>
          </p:cNvPr>
          <p:cNvPicPr>
            <a:picLocks noChangeAspect="1"/>
          </p:cNvPicPr>
          <p:nvPr/>
        </p:nvPicPr>
        <p:blipFill rotWithShape="1">
          <a:blip r:embed="rId2">
            <a:alphaModFix amt="49000"/>
            <a:extLst>
              <a:ext uri="{BEBA8EAE-BF5A-486C-A8C5-ECC9F3942E4B}">
                <a14:imgProps xmlns:a14="http://schemas.microsoft.com/office/drawing/2010/main">
                  <a14:imgLayer r:embed="rId3">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pic>
        <p:nvPicPr>
          <p:cNvPr id="2" name="גרפיקה 1">
            <a:extLst>
              <a:ext uri="{FF2B5EF4-FFF2-40B4-BE49-F238E27FC236}">
                <a16:creationId xmlns:a16="http://schemas.microsoft.com/office/drawing/2014/main" id="{36702D7D-B38D-F4AA-BDA1-C177C1343A4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046587" y="415703"/>
            <a:ext cx="3145413" cy="594806"/>
          </a:xfrm>
          <a:prstGeom prst="rect">
            <a:avLst/>
          </a:prstGeom>
        </p:spPr>
      </p:pic>
      <p:sp>
        <p:nvSpPr>
          <p:cNvPr id="3" name="תיבת טקסט 2">
            <a:extLst>
              <a:ext uri="{FF2B5EF4-FFF2-40B4-BE49-F238E27FC236}">
                <a16:creationId xmlns:a16="http://schemas.microsoft.com/office/drawing/2014/main" id="{AD8BA92A-DA7E-4747-6A1F-495389A88889}"/>
              </a:ext>
            </a:extLst>
          </p:cNvPr>
          <p:cNvSpPr txBox="1"/>
          <p:nvPr/>
        </p:nvSpPr>
        <p:spPr>
          <a:xfrm>
            <a:off x="9181378" y="372622"/>
            <a:ext cx="2847254" cy="646331"/>
          </a:xfrm>
          <a:prstGeom prst="rect">
            <a:avLst/>
          </a:prstGeom>
          <a:noFill/>
        </p:spPr>
        <p:txBody>
          <a:bodyPr wrap="none" rtlCol="1">
            <a:spAutoFit/>
          </a:bodyPr>
          <a:lstStyle/>
          <a:p>
            <a:pPr algn="l"/>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צפייה בהרצאה:</a:t>
            </a:r>
          </a:p>
        </p:txBody>
      </p:sp>
    </p:spTree>
    <p:extLst>
      <p:ext uri="{BB962C8B-B14F-4D97-AF65-F5344CB8AC3E}">
        <p14:creationId xmlns:p14="http://schemas.microsoft.com/office/powerpoint/2010/main" val="1379239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כותרת 1">
            <a:extLst>
              <a:ext uri="{FF2B5EF4-FFF2-40B4-BE49-F238E27FC236}">
                <a16:creationId xmlns:a16="http://schemas.microsoft.com/office/drawing/2014/main" id="{6D50FD45-35F8-4795-BE49-B0C25CBF1132}"/>
              </a:ext>
            </a:extLst>
          </p:cNvPr>
          <p:cNvSpPr txBox="1">
            <a:spLocks/>
          </p:cNvSpPr>
          <p:nvPr/>
        </p:nvSpPr>
        <p:spPr>
          <a:xfrm>
            <a:off x="2822713" y="1665950"/>
            <a:ext cx="6838106" cy="3779915"/>
          </a:xfrm>
          <a:prstGeom prst="rect">
            <a:avLst/>
          </a:prstGeom>
        </p:spPr>
        <p:txBody>
          <a:bodyPr vert="horz" lIns="91440" tIns="45720" rIns="91440" bIns="45720" rtlCol="1" anchor="t">
            <a:no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למה אסטרונאוטים ואסטרונאוטיות צריכים ללבוש חליפה מיוחדת בחלל?</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איך הרגיש לוקה כשחדרו מים לחליפת החלל שלו?</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מה עזר לו להתמודד עם התקלה?</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למה חשוב להישאר רגועים כשמשהו משתבש?</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האם הייתם מסכימים ללבוש חליפת חלל?</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מה דעתכם על הפתרון של הופקינס?</a:t>
            </a:r>
          </a:p>
          <a:p>
            <a:pPr algn="r">
              <a:lnSpc>
                <a:spcPct val="100000"/>
              </a:lnSpc>
              <a:spcAft>
                <a:spcPts val="800"/>
              </a:spcAft>
            </a:pPr>
            <a:r>
              <a:rPr lang="he-IL" sz="2800" dirty="0">
                <a:latin typeface="Calibri" panose="020F0502020204030204" pitchFamily="34" charset="0"/>
                <a:ea typeface="Calibri" panose="020F0502020204030204" pitchFamily="34" charset="0"/>
                <a:cs typeface="Calibri" panose="020F0502020204030204" pitchFamily="34" charset="0"/>
              </a:rPr>
              <a:t>תנו דוגמה לאתגר שהתמודדתם </a:t>
            </a:r>
            <a:r>
              <a:rPr lang="he-IL" sz="2800" dirty="0" err="1">
                <a:latin typeface="Calibri" panose="020F0502020204030204" pitchFamily="34" charset="0"/>
                <a:ea typeface="Calibri" panose="020F0502020204030204" pitchFamily="34" charset="0"/>
                <a:cs typeface="Calibri" panose="020F0502020204030204" pitchFamily="34" charset="0"/>
              </a:rPr>
              <a:t>איתו</a:t>
            </a:r>
            <a:r>
              <a:rPr lang="he-IL" sz="2800" dirty="0">
                <a:latin typeface="Calibri" panose="020F0502020204030204" pitchFamily="34" charset="0"/>
                <a:ea typeface="Calibri" panose="020F0502020204030204" pitchFamily="34" charset="0"/>
                <a:cs typeface="Calibri" panose="020F0502020204030204" pitchFamily="34" charset="0"/>
              </a:rPr>
              <a:t> באמצעות פתרון יצירתי </a:t>
            </a:r>
          </a:p>
        </p:txBody>
      </p:sp>
      <p:sp>
        <p:nvSpPr>
          <p:cNvPr id="24" name="אליפסה 23">
            <a:extLst>
              <a:ext uri="{FF2B5EF4-FFF2-40B4-BE49-F238E27FC236}">
                <a16:creationId xmlns:a16="http://schemas.microsoft.com/office/drawing/2014/main" id="{3921B017-8B95-4021-9655-90B3E820F21E}"/>
              </a:ext>
            </a:extLst>
          </p:cNvPr>
          <p:cNvSpPr/>
          <p:nvPr/>
        </p:nvSpPr>
        <p:spPr>
          <a:xfrm>
            <a:off x="9735467" y="1916252"/>
            <a:ext cx="105847"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אליפסה 25">
            <a:extLst>
              <a:ext uri="{FF2B5EF4-FFF2-40B4-BE49-F238E27FC236}">
                <a16:creationId xmlns:a16="http://schemas.microsoft.com/office/drawing/2014/main" id="{196C9F4A-34A2-4116-BCA2-EFAA33898BED}"/>
              </a:ext>
            </a:extLst>
          </p:cNvPr>
          <p:cNvSpPr/>
          <p:nvPr/>
        </p:nvSpPr>
        <p:spPr>
          <a:xfrm>
            <a:off x="9709121" y="2856913"/>
            <a:ext cx="105847"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אליפסה 15">
            <a:extLst>
              <a:ext uri="{FF2B5EF4-FFF2-40B4-BE49-F238E27FC236}">
                <a16:creationId xmlns:a16="http://schemas.microsoft.com/office/drawing/2014/main" id="{61DC44B0-DD32-4D08-AEA8-113F9D001043}"/>
              </a:ext>
            </a:extLst>
          </p:cNvPr>
          <p:cNvSpPr/>
          <p:nvPr/>
        </p:nvSpPr>
        <p:spPr>
          <a:xfrm>
            <a:off x="9731445" y="3388725"/>
            <a:ext cx="105848"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אליפסה 13">
            <a:extLst>
              <a:ext uri="{FF2B5EF4-FFF2-40B4-BE49-F238E27FC236}">
                <a16:creationId xmlns:a16="http://schemas.microsoft.com/office/drawing/2014/main" id="{8591186F-12B9-40B8-B7BD-EEABDE303501}"/>
              </a:ext>
            </a:extLst>
          </p:cNvPr>
          <p:cNvSpPr/>
          <p:nvPr/>
        </p:nvSpPr>
        <p:spPr>
          <a:xfrm>
            <a:off x="9704856" y="3894033"/>
            <a:ext cx="105848"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5" name="גרפיקה 4">
            <a:extLst>
              <a:ext uri="{FF2B5EF4-FFF2-40B4-BE49-F238E27FC236}">
                <a16:creationId xmlns:a16="http://schemas.microsoft.com/office/drawing/2014/main" id="{5E9DC6FC-D508-8617-4966-2D21209B49C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220200" y="448533"/>
            <a:ext cx="2971800" cy="561975"/>
          </a:xfrm>
          <a:prstGeom prst="rect">
            <a:avLst/>
          </a:prstGeom>
        </p:spPr>
      </p:pic>
      <p:sp>
        <p:nvSpPr>
          <p:cNvPr id="6" name="תיבת טקסט 5">
            <a:extLst>
              <a:ext uri="{FF2B5EF4-FFF2-40B4-BE49-F238E27FC236}">
                <a16:creationId xmlns:a16="http://schemas.microsoft.com/office/drawing/2014/main" id="{1F88A2A8-B3C9-85DB-8C7F-A8170F484AA0}"/>
              </a:ext>
            </a:extLst>
          </p:cNvPr>
          <p:cNvSpPr txBox="1"/>
          <p:nvPr/>
        </p:nvSpPr>
        <p:spPr>
          <a:xfrm>
            <a:off x="9297784" y="377457"/>
            <a:ext cx="2367956" cy="646331"/>
          </a:xfrm>
          <a:prstGeom prst="rect">
            <a:avLst/>
          </a:prstGeom>
          <a:noFill/>
        </p:spPr>
        <p:txBody>
          <a:bodyPr wrap="none" rtlCol="1">
            <a:spAutoFit/>
          </a:bodyPr>
          <a:lstStyle/>
          <a:p>
            <a:pPr algn="ctr"/>
            <a:r>
              <a:rPr lang="he-IL" sz="3600" b="1" dirty="0">
                <a:solidFill>
                  <a:schemeClr val="bg1"/>
                </a:solidFill>
                <a:latin typeface="Calibri" panose="020F0502020204030204" pitchFamily="34" charset="0"/>
                <a:ea typeface="Calibri" panose="020F0502020204030204" pitchFamily="34" charset="0"/>
                <a:cs typeface="Calibri" panose="020F0502020204030204" pitchFamily="34" charset="0"/>
              </a:rPr>
              <a:t>שאלות לדיון:</a:t>
            </a:r>
          </a:p>
        </p:txBody>
      </p:sp>
      <p:pic>
        <p:nvPicPr>
          <p:cNvPr id="10" name="תמונה 9" descr="תמונה שמכילה טקסט&#10;&#10;התיאור נוצר באופן אוטומטי">
            <a:extLst>
              <a:ext uri="{FF2B5EF4-FFF2-40B4-BE49-F238E27FC236}">
                <a16:creationId xmlns:a16="http://schemas.microsoft.com/office/drawing/2014/main" id="{BB60274C-384F-1BF1-CCD3-7D0FC39564C8}"/>
              </a:ext>
            </a:extLst>
          </p:cNvPr>
          <p:cNvPicPr>
            <a:picLocks noChangeAspect="1"/>
          </p:cNvPicPr>
          <p:nvPr/>
        </p:nvPicPr>
        <p:blipFill rotWithShape="1">
          <a:blip r:embed="rId5">
            <a:alphaModFix amt="49000"/>
            <a:extLst>
              <a:ext uri="{BEBA8EAE-BF5A-486C-A8C5-ECC9F3942E4B}">
                <a14:imgProps xmlns:a14="http://schemas.microsoft.com/office/drawing/2010/main">
                  <a14:imgLayer r:embed="rId6">
                    <a14:imgEffect>
                      <a14:colorTemperature colorTemp="6200"/>
                    </a14:imgEffect>
                  </a14:imgLayer>
                </a14:imgProps>
              </a:ext>
              <a:ext uri="{28A0092B-C50C-407E-A947-70E740481C1C}">
                <a14:useLocalDpi xmlns:a14="http://schemas.microsoft.com/office/drawing/2010/main" val="0"/>
              </a:ext>
            </a:extLst>
          </a:blip>
          <a:srcRect l="-203" t="-5177" r="-2175" b="-1"/>
          <a:stretch/>
        </p:blipFill>
        <p:spPr>
          <a:xfrm>
            <a:off x="5194730" y="6052381"/>
            <a:ext cx="1822582" cy="362672"/>
          </a:xfrm>
          <a:prstGeom prst="rect">
            <a:avLst/>
          </a:prstGeom>
        </p:spPr>
      </p:pic>
      <p:sp>
        <p:nvSpPr>
          <p:cNvPr id="2" name="אליפסה 1">
            <a:extLst>
              <a:ext uri="{FF2B5EF4-FFF2-40B4-BE49-F238E27FC236}">
                <a16:creationId xmlns:a16="http://schemas.microsoft.com/office/drawing/2014/main" id="{D7FB03B0-F446-6E1E-489E-A777A2D5AC9C}"/>
              </a:ext>
            </a:extLst>
          </p:cNvPr>
          <p:cNvSpPr/>
          <p:nvPr/>
        </p:nvSpPr>
        <p:spPr>
          <a:xfrm>
            <a:off x="9731445" y="4403208"/>
            <a:ext cx="105848"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אליפסה 2">
            <a:extLst>
              <a:ext uri="{FF2B5EF4-FFF2-40B4-BE49-F238E27FC236}">
                <a16:creationId xmlns:a16="http://schemas.microsoft.com/office/drawing/2014/main" id="{C9BE1FC9-6606-BC38-8548-EBD48D90AE84}"/>
              </a:ext>
            </a:extLst>
          </p:cNvPr>
          <p:cNvSpPr/>
          <p:nvPr/>
        </p:nvSpPr>
        <p:spPr>
          <a:xfrm>
            <a:off x="9704856" y="4935662"/>
            <a:ext cx="105848"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אליפסה 3">
            <a:extLst>
              <a:ext uri="{FF2B5EF4-FFF2-40B4-BE49-F238E27FC236}">
                <a16:creationId xmlns:a16="http://schemas.microsoft.com/office/drawing/2014/main" id="{1161E8E9-1CF1-70A2-F2FC-222F3A61523F}"/>
              </a:ext>
            </a:extLst>
          </p:cNvPr>
          <p:cNvSpPr/>
          <p:nvPr/>
        </p:nvSpPr>
        <p:spPr>
          <a:xfrm>
            <a:off x="9704856" y="5480510"/>
            <a:ext cx="105848" cy="105847"/>
          </a:xfrm>
          <a:prstGeom prst="ellipse">
            <a:avLst/>
          </a:prstGeom>
          <a:solidFill>
            <a:srgbClr val="EA4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3074" name="Picture 2" descr="One person in space suit explores galaxy generated by AI">
            <a:extLst>
              <a:ext uri="{FF2B5EF4-FFF2-40B4-BE49-F238E27FC236}">
                <a16:creationId xmlns:a16="http://schemas.microsoft.com/office/drawing/2014/main" id="{B6424EDF-E18E-6F3D-E5D5-F4475074684D}"/>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31983" r="26437"/>
          <a:stretch/>
        </p:blipFill>
        <p:spPr bwMode="auto">
          <a:xfrm>
            <a:off x="278126" y="1711789"/>
            <a:ext cx="2817035" cy="387456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5070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Effect transition="in" filter="fade">
                                      <p:cBhvr>
                                        <p:cTn id="19" dur="1000"/>
                                        <p:tgtEl>
                                          <p:spTgt spid="11">
                                            <p:txEl>
                                              <p:pRg st="1" end="1"/>
                                            </p:txEl>
                                          </p:spTgt>
                                        </p:tgtEl>
                                      </p:cBhvr>
                                    </p:animEffect>
                                    <p:anim calcmode="lin" valueType="num">
                                      <p:cBhvr>
                                        <p:cTn id="20"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11">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fade">
                                      <p:cBhvr>
                                        <p:cTn id="24" dur="1000"/>
                                        <p:tgtEl>
                                          <p:spTgt spid="26"/>
                                        </p:tgtEl>
                                      </p:cBhvr>
                                    </p:animEffect>
                                    <p:anim calcmode="lin" valueType="num">
                                      <p:cBhvr>
                                        <p:cTn id="25" dur="1000" fill="hold"/>
                                        <p:tgtEl>
                                          <p:spTgt spid="26"/>
                                        </p:tgtEl>
                                        <p:attrNameLst>
                                          <p:attrName>ppt_x</p:attrName>
                                        </p:attrNameLst>
                                      </p:cBhvr>
                                      <p:tavLst>
                                        <p:tav tm="0">
                                          <p:val>
                                            <p:strVal val="#ppt_x"/>
                                          </p:val>
                                        </p:tav>
                                        <p:tav tm="100000">
                                          <p:val>
                                            <p:strVal val="#ppt_x"/>
                                          </p:val>
                                        </p:tav>
                                      </p:tavLst>
                                    </p:anim>
                                    <p:anim calcmode="lin" valueType="num">
                                      <p:cBhvr>
                                        <p:cTn id="26"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1">
                                            <p:txEl>
                                              <p:pRg st="2" end="2"/>
                                            </p:txEl>
                                          </p:spTgt>
                                        </p:tgtEl>
                                        <p:attrNameLst>
                                          <p:attrName>style.visibility</p:attrName>
                                        </p:attrNameLst>
                                      </p:cBhvr>
                                      <p:to>
                                        <p:strVal val="visible"/>
                                      </p:to>
                                    </p:set>
                                    <p:animEffect transition="in" filter="fade">
                                      <p:cBhvr>
                                        <p:cTn id="31" dur="1000"/>
                                        <p:tgtEl>
                                          <p:spTgt spid="11">
                                            <p:txEl>
                                              <p:pRg st="2" end="2"/>
                                            </p:txEl>
                                          </p:spTgt>
                                        </p:tgtEl>
                                      </p:cBhvr>
                                    </p:animEffect>
                                    <p:anim calcmode="lin" valueType="num">
                                      <p:cBhvr>
                                        <p:cTn id="3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11">
                                            <p:txEl>
                                              <p:pRg st="2" end="2"/>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ppt_x</p:attrName>
                                        </p:attrNameLst>
                                      </p:cBhvr>
                                      <p:tavLst>
                                        <p:tav tm="0">
                                          <p:val>
                                            <p:strVal val="#ppt_x"/>
                                          </p:val>
                                        </p:tav>
                                        <p:tav tm="100000">
                                          <p:val>
                                            <p:strVal val="#ppt_x"/>
                                          </p:val>
                                        </p:tav>
                                      </p:tavLst>
                                    </p:anim>
                                    <p:anim calcmode="lin" valueType="num">
                                      <p:cBhvr>
                                        <p:cTn id="3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11">
                                            <p:txEl>
                                              <p:pRg st="3" end="3"/>
                                            </p:txEl>
                                          </p:spTgt>
                                        </p:tgtEl>
                                        <p:attrNameLst>
                                          <p:attrName>style.visibility</p:attrName>
                                        </p:attrNameLst>
                                      </p:cBhvr>
                                      <p:to>
                                        <p:strVal val="visible"/>
                                      </p:to>
                                    </p:set>
                                    <p:animEffect transition="in" filter="fade">
                                      <p:cBhvr>
                                        <p:cTn id="43" dur="1000"/>
                                        <p:tgtEl>
                                          <p:spTgt spid="11">
                                            <p:txEl>
                                              <p:pRg st="3" end="3"/>
                                            </p:txEl>
                                          </p:spTgt>
                                        </p:tgtEl>
                                      </p:cBhvr>
                                    </p:animEffect>
                                    <p:anim calcmode="lin" valueType="num">
                                      <p:cBhvr>
                                        <p:cTn id="44"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11">
                                            <p:txEl>
                                              <p:pRg st="3" end="3"/>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fade">
                                      <p:cBhvr>
                                        <p:cTn id="48" dur="1000"/>
                                        <p:tgtEl>
                                          <p:spTgt spid="14"/>
                                        </p:tgtEl>
                                      </p:cBhvr>
                                    </p:animEffect>
                                    <p:anim calcmode="lin" valueType="num">
                                      <p:cBhvr>
                                        <p:cTn id="49" dur="1000" fill="hold"/>
                                        <p:tgtEl>
                                          <p:spTgt spid="14"/>
                                        </p:tgtEl>
                                        <p:attrNameLst>
                                          <p:attrName>ppt_x</p:attrName>
                                        </p:attrNameLst>
                                      </p:cBhvr>
                                      <p:tavLst>
                                        <p:tav tm="0">
                                          <p:val>
                                            <p:strVal val="#ppt_x"/>
                                          </p:val>
                                        </p:tav>
                                        <p:tav tm="100000">
                                          <p:val>
                                            <p:strVal val="#ppt_x"/>
                                          </p:val>
                                        </p:tav>
                                      </p:tavLst>
                                    </p:anim>
                                    <p:anim calcmode="lin" valueType="num">
                                      <p:cBhvr>
                                        <p:cTn id="5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11">
                                            <p:txEl>
                                              <p:pRg st="4" end="4"/>
                                            </p:txEl>
                                          </p:spTgt>
                                        </p:tgtEl>
                                        <p:attrNameLst>
                                          <p:attrName>style.visibility</p:attrName>
                                        </p:attrNameLst>
                                      </p:cBhvr>
                                      <p:to>
                                        <p:strVal val="visible"/>
                                      </p:to>
                                    </p:set>
                                    <p:animEffect transition="in" filter="fade">
                                      <p:cBhvr>
                                        <p:cTn id="55" dur="1000"/>
                                        <p:tgtEl>
                                          <p:spTgt spid="11">
                                            <p:txEl>
                                              <p:pRg st="4" end="4"/>
                                            </p:txEl>
                                          </p:spTgt>
                                        </p:tgtEl>
                                      </p:cBhvr>
                                    </p:animEffect>
                                    <p:anim calcmode="lin" valueType="num">
                                      <p:cBhvr>
                                        <p:cTn id="56"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11">
                                            <p:txEl>
                                              <p:pRg st="4" end="4"/>
                                            </p:tx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2"/>
                                        </p:tgtEl>
                                        <p:attrNameLst>
                                          <p:attrName>style.visibility</p:attrName>
                                        </p:attrNameLst>
                                      </p:cBhvr>
                                      <p:to>
                                        <p:strVal val="visible"/>
                                      </p:to>
                                    </p:set>
                                    <p:animEffect transition="in" filter="fade">
                                      <p:cBhvr>
                                        <p:cTn id="60" dur="1000"/>
                                        <p:tgtEl>
                                          <p:spTgt spid="2"/>
                                        </p:tgtEl>
                                      </p:cBhvr>
                                    </p:animEffect>
                                    <p:anim calcmode="lin" valueType="num">
                                      <p:cBhvr>
                                        <p:cTn id="61" dur="1000" fill="hold"/>
                                        <p:tgtEl>
                                          <p:spTgt spid="2"/>
                                        </p:tgtEl>
                                        <p:attrNameLst>
                                          <p:attrName>ppt_x</p:attrName>
                                        </p:attrNameLst>
                                      </p:cBhvr>
                                      <p:tavLst>
                                        <p:tav tm="0">
                                          <p:val>
                                            <p:strVal val="#ppt_x"/>
                                          </p:val>
                                        </p:tav>
                                        <p:tav tm="100000">
                                          <p:val>
                                            <p:strVal val="#ppt_x"/>
                                          </p:val>
                                        </p:tav>
                                      </p:tavLst>
                                    </p:anim>
                                    <p:anim calcmode="lin" valueType="num">
                                      <p:cBhvr>
                                        <p:cTn id="6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11">
                                            <p:txEl>
                                              <p:pRg st="5" end="5"/>
                                            </p:txEl>
                                          </p:spTgt>
                                        </p:tgtEl>
                                        <p:attrNameLst>
                                          <p:attrName>style.visibility</p:attrName>
                                        </p:attrNameLst>
                                      </p:cBhvr>
                                      <p:to>
                                        <p:strVal val="visible"/>
                                      </p:to>
                                    </p:set>
                                    <p:animEffect transition="in" filter="fade">
                                      <p:cBhvr>
                                        <p:cTn id="67" dur="1000"/>
                                        <p:tgtEl>
                                          <p:spTgt spid="11">
                                            <p:txEl>
                                              <p:pRg st="5" end="5"/>
                                            </p:txEl>
                                          </p:spTgt>
                                        </p:tgtEl>
                                      </p:cBhvr>
                                    </p:animEffect>
                                    <p:anim calcmode="lin" valueType="num">
                                      <p:cBhvr>
                                        <p:cTn id="68" dur="10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69" dur="1000" fill="hold"/>
                                        <p:tgtEl>
                                          <p:spTgt spid="11">
                                            <p:txEl>
                                              <p:pRg st="5" end="5"/>
                                            </p:txEl>
                                          </p:spTgt>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3"/>
                                        </p:tgtEl>
                                        <p:attrNameLst>
                                          <p:attrName>style.visibility</p:attrName>
                                        </p:attrNameLst>
                                      </p:cBhvr>
                                      <p:to>
                                        <p:strVal val="visible"/>
                                      </p:to>
                                    </p:set>
                                    <p:animEffect transition="in" filter="fade">
                                      <p:cBhvr>
                                        <p:cTn id="72" dur="1000"/>
                                        <p:tgtEl>
                                          <p:spTgt spid="3"/>
                                        </p:tgtEl>
                                      </p:cBhvr>
                                    </p:animEffect>
                                    <p:anim calcmode="lin" valueType="num">
                                      <p:cBhvr>
                                        <p:cTn id="73" dur="1000" fill="hold"/>
                                        <p:tgtEl>
                                          <p:spTgt spid="3"/>
                                        </p:tgtEl>
                                        <p:attrNameLst>
                                          <p:attrName>ppt_x</p:attrName>
                                        </p:attrNameLst>
                                      </p:cBhvr>
                                      <p:tavLst>
                                        <p:tav tm="0">
                                          <p:val>
                                            <p:strVal val="#ppt_x"/>
                                          </p:val>
                                        </p:tav>
                                        <p:tav tm="100000">
                                          <p:val>
                                            <p:strVal val="#ppt_x"/>
                                          </p:val>
                                        </p:tav>
                                      </p:tavLst>
                                    </p:anim>
                                    <p:anim calcmode="lin" valueType="num">
                                      <p:cBhvr>
                                        <p:cTn id="7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nodeType="clickEffect">
                                  <p:stCondLst>
                                    <p:cond delay="0"/>
                                  </p:stCondLst>
                                  <p:childTnLst>
                                    <p:set>
                                      <p:cBhvr>
                                        <p:cTn id="78" dur="1" fill="hold">
                                          <p:stCondLst>
                                            <p:cond delay="0"/>
                                          </p:stCondLst>
                                        </p:cTn>
                                        <p:tgtEl>
                                          <p:spTgt spid="11">
                                            <p:txEl>
                                              <p:pRg st="6" end="6"/>
                                            </p:txEl>
                                          </p:spTgt>
                                        </p:tgtEl>
                                        <p:attrNameLst>
                                          <p:attrName>style.visibility</p:attrName>
                                        </p:attrNameLst>
                                      </p:cBhvr>
                                      <p:to>
                                        <p:strVal val="visible"/>
                                      </p:to>
                                    </p:set>
                                    <p:animEffect transition="in" filter="fade">
                                      <p:cBhvr>
                                        <p:cTn id="79" dur="1000"/>
                                        <p:tgtEl>
                                          <p:spTgt spid="11">
                                            <p:txEl>
                                              <p:pRg st="6" end="6"/>
                                            </p:txEl>
                                          </p:spTgt>
                                        </p:tgtEl>
                                      </p:cBhvr>
                                    </p:animEffect>
                                    <p:anim calcmode="lin" valueType="num">
                                      <p:cBhvr>
                                        <p:cTn id="80" dur="10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81" dur="1000" fill="hold"/>
                                        <p:tgtEl>
                                          <p:spTgt spid="11">
                                            <p:txEl>
                                              <p:pRg st="6" end="6"/>
                                            </p:txEl>
                                          </p:spTgt>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4"/>
                                        </p:tgtEl>
                                        <p:attrNameLst>
                                          <p:attrName>style.visibility</p:attrName>
                                        </p:attrNameLst>
                                      </p:cBhvr>
                                      <p:to>
                                        <p:strVal val="visible"/>
                                      </p:to>
                                    </p:set>
                                    <p:animEffect transition="in" filter="fade">
                                      <p:cBhvr>
                                        <p:cTn id="84" dur="1000"/>
                                        <p:tgtEl>
                                          <p:spTgt spid="4"/>
                                        </p:tgtEl>
                                      </p:cBhvr>
                                    </p:animEffect>
                                    <p:anim calcmode="lin" valueType="num">
                                      <p:cBhvr>
                                        <p:cTn id="85" dur="1000" fill="hold"/>
                                        <p:tgtEl>
                                          <p:spTgt spid="4"/>
                                        </p:tgtEl>
                                        <p:attrNameLst>
                                          <p:attrName>ppt_x</p:attrName>
                                        </p:attrNameLst>
                                      </p:cBhvr>
                                      <p:tavLst>
                                        <p:tav tm="0">
                                          <p:val>
                                            <p:strVal val="#ppt_x"/>
                                          </p:val>
                                        </p:tav>
                                        <p:tav tm="100000">
                                          <p:val>
                                            <p:strVal val="#ppt_x"/>
                                          </p:val>
                                        </p:tav>
                                      </p:tavLst>
                                    </p:anim>
                                    <p:anim calcmode="lin" valueType="num">
                                      <p:cBhvr>
                                        <p:cTn id="8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6" grpId="0" animBg="1"/>
      <p:bldP spid="16" grpId="0" animBg="1"/>
      <p:bldP spid="14" grpId="0" animBg="1"/>
      <p:bldP spid="2" grpId="0" animBg="1"/>
      <p:bldP spid="3" grpId="0" animBg="1"/>
      <p:bldP spid="4" grpId="0" animBg="1"/>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TotalTime>
  <Words>1968</Words>
  <Application>Microsoft Office PowerPoint</Application>
  <PresentationFormat>מסך רחב</PresentationFormat>
  <Paragraphs>227</Paragraphs>
  <Slides>26</Slides>
  <Notes>24</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26</vt:i4>
      </vt:variant>
    </vt:vector>
  </HeadingPairs>
  <TitlesOfParts>
    <vt:vector size="30" baseType="lpstr">
      <vt:lpstr>Arial</vt:lpstr>
      <vt:lpstr>Calibri</vt:lpstr>
      <vt:lpstr>Calibri Light</vt:lpstr>
      <vt:lpstr>ערכת נושא Office</vt:lpstr>
      <vt:lpstr>מצגת של PowerPoint‏</vt:lpstr>
      <vt:lpstr>מצגת של PowerPoint‏</vt:lpstr>
      <vt:lpstr>מצגת של PowerPoint‏</vt:lpstr>
      <vt:lpstr>מצגת של PowerPoint‏</vt:lpstr>
      <vt:lpstr>מהו אומץ לב</vt:lpstr>
      <vt:lpstr>מצגת של PowerPoint‏</vt:lpstr>
      <vt:lpstr>מצגת של PowerPoint‏</vt:lpstr>
      <vt:lpstr>מצגת של PowerPoint‏</vt:lpstr>
      <vt:lpstr>מצגת של PowerPoint‏</vt:lpstr>
      <vt:lpstr>מצגת של PowerPoint‏</vt:lpstr>
      <vt:lpstr>חלק א': חליפת חלל עם כוח על</vt:lpstr>
      <vt:lpstr>חלק ב': פעילות סיום</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חלק א': ללמוד על החלל</vt:lpstr>
      <vt:lpstr>חלק ב': חליפת החלל שלי </vt:lpstr>
      <vt:lpstr>חלק ג': חליפת חלל עם כוח על</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Nurit</dc:creator>
  <cp:lastModifiedBy>Maya Magnat</cp:lastModifiedBy>
  <cp:revision>20</cp:revision>
  <dcterms:created xsi:type="dcterms:W3CDTF">2022-03-22T09:03:42Z</dcterms:created>
  <dcterms:modified xsi:type="dcterms:W3CDTF">2025-01-21T14:36:38Z</dcterms:modified>
</cp:coreProperties>
</file>